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5"/>
  </p:notesMasterIdLst>
  <p:sldIdLst>
    <p:sldId id="256" r:id="rId2"/>
    <p:sldId id="289" r:id="rId3"/>
    <p:sldId id="304" r:id="rId4"/>
    <p:sldId id="305" r:id="rId5"/>
    <p:sldId id="293" r:id="rId6"/>
    <p:sldId id="295" r:id="rId7"/>
    <p:sldId id="310" r:id="rId8"/>
    <p:sldId id="311" r:id="rId9"/>
    <p:sldId id="312" r:id="rId10"/>
    <p:sldId id="323" r:id="rId11"/>
    <p:sldId id="317" r:id="rId12"/>
    <p:sldId id="316" r:id="rId13"/>
    <p:sldId id="313" r:id="rId14"/>
    <p:sldId id="308" r:id="rId15"/>
    <p:sldId id="318" r:id="rId16"/>
    <p:sldId id="297" r:id="rId17"/>
    <p:sldId id="298" r:id="rId18"/>
    <p:sldId id="306" r:id="rId19"/>
    <p:sldId id="301" r:id="rId20"/>
    <p:sldId id="321" r:id="rId21"/>
    <p:sldId id="322" r:id="rId22"/>
    <p:sldId id="302" r:id="rId23"/>
    <p:sldId id="26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67" autoAdjust="0"/>
    <p:restoredTop sz="91916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16 492,615</a:t>
          </a:r>
          <a:r>
            <a:rPr lang="ru-RU" sz="1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60,0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ts val="0"/>
            </a:spcAft>
          </a:pP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0,36%</a:t>
          </a:r>
          <a:endParaRPr lang="ru-RU" sz="1400" b="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оборона165,92тыс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>
            <a:spcAft>
              <a:spcPct val="3500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1,0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хозяйство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10 706,056тыс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64,91% 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5 488, 41тыс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33,28 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кинематография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21,0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>
            <a:spcAft>
              <a:spcPct val="35000"/>
            </a:spcAft>
          </a:pP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0,13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C5A668E-7D5C-4ABF-8FFC-18A5A96A1DA9}">
      <dgm:prSet/>
      <dgm:spPr/>
      <dgm:t>
        <a:bodyPr/>
        <a:lstStyle/>
        <a:p>
          <a:endParaRPr lang="ru-RU" sz="1400" dirty="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CB11ECBB-D97D-4E28-BFF1-96CBD576E98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0,0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руб.0%</a:t>
          </a: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88EE289-C2F8-4B8B-9CD7-D20DE442E45A}" type="parTrans" cxnId="{1CCB5CD6-A449-4F0C-B738-733A4A8791CB}">
      <dgm:prSet/>
      <dgm:spPr/>
      <dgm:t>
        <a:bodyPr/>
        <a:lstStyle/>
        <a:p>
          <a:endParaRPr lang="ru-RU"/>
        </a:p>
      </dgm:t>
    </dgm:pt>
    <dgm:pt modelId="{CB387BF9-7D96-4599-938D-9467976A18FC}" type="sibTrans" cxnId="{1CCB5CD6-A449-4F0C-B738-733A4A8791CB}">
      <dgm:prSet/>
      <dgm:spPr/>
      <dgm:t>
        <a:bodyPr/>
        <a:lstStyle/>
        <a:p>
          <a:endParaRPr lang="ru-RU"/>
        </a:p>
      </dgm:t>
    </dgm:pt>
    <dgm:pt modelId="{0F2A6DB5-927D-44B7-9171-2FB070ED106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2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51, 23тыс</a:t>
          </a: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b="0" dirty="0" smtClean="0">
              <a:effectLst/>
              <a:latin typeface="Times New Roman" pitchFamily="18" charset="0"/>
              <a:cs typeface="Times New Roman" pitchFamily="18" charset="0"/>
            </a:rPr>
            <a:t>0,31%</a:t>
          </a:r>
          <a:endParaRPr lang="ru-RU" sz="1400" b="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D10B6815-C830-4960-BF93-0DB0C5A889CE}" type="parTrans" cxnId="{39AA4522-AFD3-419B-9D08-F627065694AE}">
      <dgm:prSet/>
      <dgm:spPr/>
      <dgm:t>
        <a:bodyPr/>
        <a:lstStyle/>
        <a:p>
          <a:endParaRPr lang="ru-RU"/>
        </a:p>
      </dgm:t>
    </dgm:pt>
    <dgm:pt modelId="{D3F1E2B8-C465-4BA9-82E1-ABBA1AB928AE}" type="sibTrans" cxnId="{39AA4522-AFD3-419B-9D08-F627065694AE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672531-8C33-499F-A8B8-1F76FA72B8E1}" type="pres">
      <dgm:prSet presAssocID="{B179D74B-D7BA-4ED1-A72F-D0DA76E8417A}" presName="centerShape" presStyleLbl="node0" presStyleIdx="0" presStyleCnt="1" custScaleX="151684" custScaleY="68433" custLinFactNeighborX="-793" custLinFactNeighborY="-3217"/>
      <dgm:spPr/>
      <dgm:t>
        <a:bodyPr/>
        <a:lstStyle/>
        <a:p>
          <a:endParaRPr lang="ru-RU"/>
        </a:p>
      </dgm:t>
    </dgm:pt>
    <dgm:pt modelId="{2CB797D3-131D-4B40-8D1C-3C0BCCD4E26A}" type="pres">
      <dgm:prSet presAssocID="{607EE9E9-D002-42FE-B74D-D945412804DF}" presName="Name9" presStyleLbl="parChTrans1D2" presStyleIdx="0" presStyleCnt="7"/>
      <dgm:spPr/>
      <dgm:t>
        <a:bodyPr/>
        <a:lstStyle/>
        <a:p>
          <a:endParaRPr lang="ru-RU"/>
        </a:p>
      </dgm:t>
    </dgm:pt>
    <dgm:pt modelId="{9C4E9843-91FB-4B66-AD05-A718EA51A920}" type="pres">
      <dgm:prSet presAssocID="{607EE9E9-D002-42FE-B74D-D945412804DF}" presName="connTx" presStyleLbl="parChTrans1D2" presStyleIdx="0" presStyleCnt="7"/>
      <dgm:spPr/>
      <dgm:t>
        <a:bodyPr/>
        <a:lstStyle/>
        <a:p>
          <a:endParaRPr lang="ru-RU"/>
        </a:p>
      </dgm:t>
    </dgm:pt>
    <dgm:pt modelId="{9F81A141-1B04-4A03-B238-37F7A90993F2}" type="pres">
      <dgm:prSet presAssocID="{065A3735-5D80-4FA3-B867-379611BFBD38}" presName="node" presStyleLbl="node1" presStyleIdx="0" presStyleCnt="7" custScaleX="136590" custScaleY="127732" custRadScaleRad="136200" custRadScaleInc="-213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81971-61A1-4CB0-8EEA-38BD69D84A68}" type="pres">
      <dgm:prSet presAssocID="{15828F25-D9DC-474E-BDB7-D0C96BB09D53}" presName="Name9" presStyleLbl="parChTrans1D2" presStyleIdx="1" presStyleCnt="7"/>
      <dgm:spPr/>
      <dgm:t>
        <a:bodyPr/>
        <a:lstStyle/>
        <a:p>
          <a:endParaRPr lang="ru-RU"/>
        </a:p>
      </dgm:t>
    </dgm:pt>
    <dgm:pt modelId="{40A4609C-9060-46DB-B6FB-91E6E6B2159D}" type="pres">
      <dgm:prSet presAssocID="{15828F25-D9DC-474E-BDB7-D0C96BB09D53}" presName="connTx" presStyleLbl="parChTrans1D2" presStyleIdx="1" presStyleCnt="7"/>
      <dgm:spPr/>
      <dgm:t>
        <a:bodyPr/>
        <a:lstStyle/>
        <a:p>
          <a:endParaRPr lang="ru-RU"/>
        </a:p>
      </dgm:t>
    </dgm:pt>
    <dgm:pt modelId="{B4689F4D-C616-4B5A-AB08-969AFEC6F29C}" type="pres">
      <dgm:prSet presAssocID="{5A305073-4AE3-4F5A-9103-E20EE30AA624}" presName="node" presStyleLbl="node1" presStyleIdx="1" presStyleCnt="7" custScaleX="131347" custScaleY="125789" custRadScaleRad="96912" custRadScaleInc="2705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479B8-58DF-48DD-AC0B-D0C5FC6877CB}" type="pres">
      <dgm:prSet presAssocID="{7FE7A46F-F120-46C2-8441-BB1D9BA17B40}" presName="Name9" presStyleLbl="parChTrans1D2" presStyleIdx="2" presStyleCnt="7"/>
      <dgm:spPr/>
      <dgm:t>
        <a:bodyPr/>
        <a:lstStyle/>
        <a:p>
          <a:endParaRPr lang="ru-RU"/>
        </a:p>
      </dgm:t>
    </dgm:pt>
    <dgm:pt modelId="{6CEA8AA8-969F-4D16-AA37-493DEC7B2497}" type="pres">
      <dgm:prSet presAssocID="{7FE7A46F-F120-46C2-8441-BB1D9BA17B40}" presName="connTx" presStyleLbl="parChTrans1D2" presStyleIdx="2" presStyleCnt="7"/>
      <dgm:spPr/>
      <dgm:t>
        <a:bodyPr/>
        <a:lstStyle/>
        <a:p>
          <a:endParaRPr lang="ru-RU"/>
        </a:p>
      </dgm:t>
    </dgm:pt>
    <dgm:pt modelId="{A6529843-AF44-44C9-93DF-E3B0991FDD04}" type="pres">
      <dgm:prSet presAssocID="{C6A1BDBE-B799-45DE-8DF1-D0A56A293435}" presName="node" presStyleLbl="node1" presStyleIdx="2" presStyleCnt="7" custScaleX="124060" custScaleY="118874" custRadScaleRad="110131" custRadScaleInc="-297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811FC-7971-4430-8A28-1798A91448B2}" type="pres">
      <dgm:prSet presAssocID="{F986B101-2D04-4E3D-8735-12066002DCA2}" presName="Name9" presStyleLbl="parChTrans1D2" presStyleIdx="3" presStyleCnt="7"/>
      <dgm:spPr/>
      <dgm:t>
        <a:bodyPr/>
        <a:lstStyle/>
        <a:p>
          <a:endParaRPr lang="ru-RU"/>
        </a:p>
      </dgm:t>
    </dgm:pt>
    <dgm:pt modelId="{DF6EDE72-0B1B-4A13-B586-C939D94F44B0}" type="pres">
      <dgm:prSet presAssocID="{F986B101-2D04-4E3D-8735-12066002DCA2}" presName="connTx" presStyleLbl="parChTrans1D2" presStyleIdx="3" presStyleCnt="7"/>
      <dgm:spPr/>
      <dgm:t>
        <a:bodyPr/>
        <a:lstStyle/>
        <a:p>
          <a:endParaRPr lang="ru-RU"/>
        </a:p>
      </dgm:t>
    </dgm:pt>
    <dgm:pt modelId="{B73BB58B-01B7-42F4-9905-9F1B2B2B2E86}" type="pres">
      <dgm:prSet presAssocID="{D3913F27-E24C-40CD-AFE9-DDAE93138E32}" presName="node" presStyleLbl="node1" presStyleIdx="3" presStyleCnt="7" custScaleX="124838" custScaleY="128160" custRadScaleRad="115479" custRadScaleInc="-309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4AD7-3C30-42FD-9169-981E636C19E5}" type="pres">
      <dgm:prSet presAssocID="{4199C120-FE21-41AC-9A33-F6885A63D66E}" presName="Name9" presStyleLbl="parChTrans1D2" presStyleIdx="4" presStyleCnt="7"/>
      <dgm:spPr/>
      <dgm:t>
        <a:bodyPr/>
        <a:lstStyle/>
        <a:p>
          <a:endParaRPr lang="ru-RU"/>
        </a:p>
      </dgm:t>
    </dgm:pt>
    <dgm:pt modelId="{ACABAC21-A12D-4CBC-B952-3A73C95768F1}" type="pres">
      <dgm:prSet presAssocID="{4199C120-FE21-41AC-9A33-F6885A63D66E}" presName="connTx" presStyleLbl="parChTrans1D2" presStyleIdx="4" presStyleCnt="7"/>
      <dgm:spPr/>
      <dgm:t>
        <a:bodyPr/>
        <a:lstStyle/>
        <a:p>
          <a:endParaRPr lang="ru-RU"/>
        </a:p>
      </dgm:t>
    </dgm:pt>
    <dgm:pt modelId="{21AB2C71-7445-44F1-88DA-8920B87614F7}" type="pres">
      <dgm:prSet presAssocID="{C3B366E1-35BE-4501-9211-79E56F24F0B1}" presName="node" presStyleLbl="node1" presStyleIdx="4" presStyleCnt="7" custScaleX="127730" custScaleY="124231" custRadScaleRad="74488" custRadScaleInc="-506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61E89F-B8C5-473F-93AE-E8395697221D}" type="pres">
      <dgm:prSet presAssocID="{188EE289-C2F8-4B8B-9CD7-D20DE442E45A}" presName="Name9" presStyleLbl="parChTrans1D2" presStyleIdx="5" presStyleCnt="7"/>
      <dgm:spPr/>
      <dgm:t>
        <a:bodyPr/>
        <a:lstStyle/>
        <a:p>
          <a:endParaRPr lang="ru-RU"/>
        </a:p>
      </dgm:t>
    </dgm:pt>
    <dgm:pt modelId="{B721CA6A-28FB-49C6-927F-F2AA52CB09CE}" type="pres">
      <dgm:prSet presAssocID="{188EE289-C2F8-4B8B-9CD7-D20DE442E45A}" presName="connTx" presStyleLbl="parChTrans1D2" presStyleIdx="5" presStyleCnt="7"/>
      <dgm:spPr/>
      <dgm:t>
        <a:bodyPr/>
        <a:lstStyle/>
        <a:p>
          <a:endParaRPr lang="ru-RU"/>
        </a:p>
      </dgm:t>
    </dgm:pt>
    <dgm:pt modelId="{B7D85B20-D7E5-44FC-8F35-59EA31B4697F}" type="pres">
      <dgm:prSet presAssocID="{CB11ECBB-D97D-4E28-BFF1-96CBD576E98C}" presName="node" presStyleLbl="node1" presStyleIdx="5" presStyleCnt="7" custScaleX="142472" custScaleY="136514" custRadScaleRad="116058" custRadScaleInc="-11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7B1A07-E4F0-4C30-87B9-3EB407D5B2B1}" type="pres">
      <dgm:prSet presAssocID="{D10B6815-C830-4960-BF93-0DB0C5A889CE}" presName="Name9" presStyleLbl="parChTrans1D2" presStyleIdx="6" presStyleCnt="7"/>
      <dgm:spPr/>
      <dgm:t>
        <a:bodyPr/>
        <a:lstStyle/>
        <a:p>
          <a:endParaRPr lang="ru-RU"/>
        </a:p>
      </dgm:t>
    </dgm:pt>
    <dgm:pt modelId="{A8740986-3C53-4A51-BBC0-219CC41D3703}" type="pres">
      <dgm:prSet presAssocID="{D10B6815-C830-4960-BF93-0DB0C5A889CE}" presName="connTx" presStyleLbl="parChTrans1D2" presStyleIdx="6" presStyleCnt="7"/>
      <dgm:spPr/>
      <dgm:t>
        <a:bodyPr/>
        <a:lstStyle/>
        <a:p>
          <a:endParaRPr lang="ru-RU"/>
        </a:p>
      </dgm:t>
    </dgm:pt>
    <dgm:pt modelId="{6C9CD09E-F22F-4A55-96FD-BB47BC61BA04}" type="pres">
      <dgm:prSet presAssocID="{0F2A6DB5-927D-44B7-9171-2FB070ED106A}" presName="node" presStyleLbl="node1" presStyleIdx="6" presStyleCnt="7" custRadScaleRad="94263" custRadScaleInc="138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FABFBB-B13D-4D4A-BA26-7776B7A45EE0}" srcId="{1F8E4B7B-3190-492B-BA7B-9B52CE7D79BE}" destId="{741C1C53-ADB0-4601-9C21-1AAE68E9BA77}" srcOrd="14" destOrd="0" parTransId="{787F8F0E-AB9C-4B5E-8FD0-E0A17B99B8FC}" sibTransId="{D3BA8B9C-BFDD-42F1-9379-2D68E54701DB}"/>
    <dgm:cxn modelId="{4C94AE3E-64F4-43B3-855B-8CCF98556C45}" type="presOf" srcId="{15828F25-D9DC-474E-BDB7-D0C96BB09D53}" destId="{09F81971-61A1-4CB0-8EEA-38BD69D84A68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B6EBD744-2FC9-4DB6-AADB-A0DC8052B6D6}" srcId="{1F8E4B7B-3190-492B-BA7B-9B52CE7D79BE}" destId="{DAB78C95-2ABE-43A1-8C52-982D711CBBD3}" srcOrd="6" destOrd="0" parTransId="{68E9A88C-222F-4CBE-8233-E72B4E8D0964}" sibTransId="{6F327190-DB13-42A5-981B-3AAC049E85D9}"/>
    <dgm:cxn modelId="{60185E75-EC8A-4385-B6FE-D82C822DD182}" type="presOf" srcId="{065A3735-5D80-4FA3-B867-379611BFBD38}" destId="{9F81A141-1B04-4A03-B238-37F7A90993F2}" srcOrd="0" destOrd="0" presId="urn:microsoft.com/office/officeart/2005/8/layout/radial1"/>
    <dgm:cxn modelId="{62680DEC-9C34-439E-B5E6-62FFB572AD0F}" srcId="{1F8E4B7B-3190-492B-BA7B-9B52CE7D79BE}" destId="{3FAF614F-E111-4CCB-86C3-AD6B6950CF5A}" srcOrd="8" destOrd="0" parTransId="{62F22F46-97B3-4776-9088-8B2D67E1DD78}" sibTransId="{EF0EA7DB-F32A-4220-89A0-6BB29D5CB53B}"/>
    <dgm:cxn modelId="{79ED8E35-A2BE-4B2E-9069-4F2BA267B33D}" srcId="{1F8E4B7B-3190-492B-BA7B-9B52CE7D79BE}" destId="{BFF29C8B-E435-4586-9B3B-5CD319718742}" srcOrd="9" destOrd="0" parTransId="{419C7814-EE9B-426A-A5E9-042BFEFACDAA}" sibTransId="{C7795094-6DB5-4D91-9F9E-0C5AD0001A30}"/>
    <dgm:cxn modelId="{A1F87E69-0B9E-448D-B0F8-A8DE77958EE7}" srcId="{1F8E4B7B-3190-492B-BA7B-9B52CE7D79BE}" destId="{2EE46889-1A09-4806-B089-801B04171E60}" srcOrd="15" destOrd="0" parTransId="{A6000D43-5024-43C0-8574-7AEB0E68720C}" sibTransId="{67DDBE8F-98D4-49F8-8FAB-FF2F0E4F950D}"/>
    <dgm:cxn modelId="{D7C32E66-81EA-4D82-A505-FE7E733AE619}" srcId="{1F8E4B7B-3190-492B-BA7B-9B52CE7D79BE}" destId="{54969B65-E0AB-4F14-8FAC-AC3A53C308A4}" srcOrd="11" destOrd="0" parTransId="{1A8C79CC-737D-47B3-9125-BF9E52A9ED44}" sibTransId="{A4E8447A-2906-4868-9FB8-53A78A892423}"/>
    <dgm:cxn modelId="{3B63E48E-8750-4538-AAD4-FC4888F20A57}" type="presOf" srcId="{1F8E4B7B-3190-492B-BA7B-9B52CE7D79BE}" destId="{FC4E895A-5CB6-4776-9D34-BC12EF08CF61}" srcOrd="0" destOrd="0" presId="urn:microsoft.com/office/officeart/2005/8/layout/radial1"/>
    <dgm:cxn modelId="{6AF933AA-2057-4700-99BF-1DC996F2DA47}" srcId="{1F8E4B7B-3190-492B-BA7B-9B52CE7D79BE}" destId="{4DEE234A-F768-4B72-9D96-AB0E984D0FB0}" srcOrd="12" destOrd="0" parTransId="{1493922C-B4E1-4ADB-B1BD-D593609F293B}" sibTransId="{C886C9CC-4E17-49C8-965F-8B6531D0AE20}"/>
    <dgm:cxn modelId="{1CCB5CD6-A449-4F0C-B738-733A4A8791CB}" srcId="{B179D74B-D7BA-4ED1-A72F-D0DA76E8417A}" destId="{CB11ECBB-D97D-4E28-BFF1-96CBD576E98C}" srcOrd="5" destOrd="0" parTransId="{188EE289-C2F8-4B8B-9CD7-D20DE442E45A}" sibTransId="{CB387BF9-7D96-4599-938D-9467976A18FC}"/>
    <dgm:cxn modelId="{6E64CDD4-DD55-4879-97F3-53C289B68D18}" srcId="{1F8E4B7B-3190-492B-BA7B-9B52CE7D79BE}" destId="{6ECB981E-F085-4D98-9472-2BE577BE507B}" srcOrd="13" destOrd="0" parTransId="{EC7F1BEB-B370-461E-8CB4-1ECA98D18C84}" sibTransId="{D3D34119-1DE8-4F0A-9806-7E2D0E5E3C70}"/>
    <dgm:cxn modelId="{E94CFA2C-D32B-4AC5-B421-08D7915EF52D}" type="presOf" srcId="{4199C120-FE21-41AC-9A33-F6885A63D66E}" destId="{38A04AD7-3C30-42FD-9169-981E636C19E5}" srcOrd="0" destOrd="0" presId="urn:microsoft.com/office/officeart/2005/8/layout/radial1"/>
    <dgm:cxn modelId="{E148A0D3-8D00-4F79-9FC7-9CFB7CAB6119}" type="presOf" srcId="{0F2A6DB5-927D-44B7-9171-2FB070ED106A}" destId="{6C9CD09E-F22F-4A55-96FD-BB47BC61BA04}" srcOrd="0" destOrd="0" presId="urn:microsoft.com/office/officeart/2005/8/layout/radial1"/>
    <dgm:cxn modelId="{A5730D9D-FC61-48BE-8A1B-6BC6D415EAEF}" type="presOf" srcId="{5A305073-4AE3-4F5A-9103-E20EE30AA624}" destId="{B4689F4D-C616-4B5A-AB08-969AFEC6F29C}" srcOrd="0" destOrd="0" presId="urn:microsoft.com/office/officeart/2005/8/layout/radial1"/>
    <dgm:cxn modelId="{772AAF1E-BAD1-4AC7-A11E-46EFCFCC3F45}" srcId="{1F8E4B7B-3190-492B-BA7B-9B52CE7D79BE}" destId="{F62287E6-B8D7-4BF8-B2CD-9BB47DA6CC3F}" srcOrd="7" destOrd="0" parTransId="{784B67E4-7427-485C-964B-FC04C79BA646}" sibTransId="{DEDA7E1E-93E9-4BE0-8563-B2A55B7186D9}"/>
    <dgm:cxn modelId="{7137736C-5E12-4523-8F78-40B7CBB29D34}" type="presOf" srcId="{F986B101-2D04-4E3D-8735-12066002DCA2}" destId="{DF6EDE72-0B1B-4A13-B586-C939D94F44B0}" srcOrd="1" destOrd="0" presId="urn:microsoft.com/office/officeart/2005/8/layout/radial1"/>
    <dgm:cxn modelId="{D164A788-6293-460F-AB4E-C0C09D453A22}" type="presOf" srcId="{D3913F27-E24C-40CD-AFE9-DDAE93138E32}" destId="{B73BB58B-01B7-42F4-9905-9F1B2B2B2E86}" srcOrd="0" destOrd="0" presId="urn:microsoft.com/office/officeart/2005/8/layout/radial1"/>
    <dgm:cxn modelId="{6C574AAE-F57E-4B98-AC2B-26853FFD2898}" type="presOf" srcId="{188EE289-C2F8-4B8B-9CD7-D20DE442E45A}" destId="{B721CA6A-28FB-49C6-927F-F2AA52CB09CE}" srcOrd="1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39AA4522-AFD3-419B-9D08-F627065694AE}" srcId="{B179D74B-D7BA-4ED1-A72F-D0DA76E8417A}" destId="{0F2A6DB5-927D-44B7-9171-2FB070ED106A}" srcOrd="6" destOrd="0" parTransId="{D10B6815-C830-4960-BF93-0DB0C5A889CE}" sibTransId="{D3F1E2B8-C465-4BA9-82E1-ABBA1AB928AE}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6BC45B9F-0133-4489-BFF5-D40EEBB28EE4}" type="presOf" srcId="{C6A1BDBE-B799-45DE-8DF1-D0A56A293435}" destId="{A6529843-AF44-44C9-93DF-E3B0991FDD04}" srcOrd="0" destOrd="0" presId="urn:microsoft.com/office/officeart/2005/8/layout/radial1"/>
    <dgm:cxn modelId="{25C3F87C-FE5D-46E9-AE42-B138722AB364}" type="presOf" srcId="{D10B6815-C830-4960-BF93-0DB0C5A889CE}" destId="{4A7B1A07-E4F0-4C30-87B9-3EB407D5B2B1}" srcOrd="0" destOrd="0" presId="urn:microsoft.com/office/officeart/2005/8/layout/radial1"/>
    <dgm:cxn modelId="{F1A50444-AF8B-447E-8524-949EC21199BF}" type="presOf" srcId="{D10B6815-C830-4960-BF93-0DB0C5A889CE}" destId="{A8740986-3C53-4A51-BBC0-219CC41D3703}" srcOrd="1" destOrd="0" presId="urn:microsoft.com/office/officeart/2005/8/layout/radial1"/>
    <dgm:cxn modelId="{199ADF5D-5788-40B1-AA66-A9206F28E623}" srcId="{1F8E4B7B-3190-492B-BA7B-9B52CE7D79BE}" destId="{28FD6451-45F9-4296-BBCE-E3E90B8102E0}" srcOrd="10" destOrd="0" parTransId="{2F72FD44-569C-476B-8044-6892A8D39D54}" sibTransId="{54EBC7FE-99CE-43D4-B909-844D90D79D25}"/>
    <dgm:cxn modelId="{52CBE0F3-A358-4774-95B4-9D1067C3C687}" type="presOf" srcId="{F986B101-2D04-4E3D-8735-12066002DCA2}" destId="{E5D811FC-7971-4430-8A28-1798A91448B2}" srcOrd="0" destOrd="0" presId="urn:microsoft.com/office/officeart/2005/8/layout/radial1"/>
    <dgm:cxn modelId="{9DDCB574-C2D5-4946-873C-19D8803DF5FA}" type="presOf" srcId="{7FE7A46F-F120-46C2-8441-BB1D9BA17B40}" destId="{6CE479B8-58DF-48DD-AC0B-D0C5FC6877CB}" srcOrd="0" destOrd="0" presId="urn:microsoft.com/office/officeart/2005/8/layout/radial1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AA3F12DE-7769-493E-99C9-8E1AE246D8A2}" type="presOf" srcId="{C3B366E1-35BE-4501-9211-79E56F24F0B1}" destId="{21AB2C71-7445-44F1-88DA-8920B87614F7}" srcOrd="0" destOrd="0" presId="urn:microsoft.com/office/officeart/2005/8/layout/radial1"/>
    <dgm:cxn modelId="{C74358BA-7E63-4FCC-B6B9-50D46A881993}" type="presOf" srcId="{B179D74B-D7BA-4ED1-A72F-D0DA76E8417A}" destId="{22672531-8C33-499F-A8B8-1F76FA72B8E1}" srcOrd="0" destOrd="0" presId="urn:microsoft.com/office/officeart/2005/8/layout/radial1"/>
    <dgm:cxn modelId="{5C6AED8C-B262-4D81-8AA5-1A89B7BF94A5}" type="presOf" srcId="{607EE9E9-D002-42FE-B74D-D945412804DF}" destId="{9C4E9843-91FB-4B66-AD05-A718EA51A920}" srcOrd="1" destOrd="0" presId="urn:microsoft.com/office/officeart/2005/8/layout/radial1"/>
    <dgm:cxn modelId="{15A2BEBA-BFD5-4334-8A52-9A9D47155D92}" srcId="{1F8E4B7B-3190-492B-BA7B-9B52CE7D79BE}" destId="{2C5A668E-7D5C-4ABF-8FFC-18A5A96A1DA9}" srcOrd="1" destOrd="0" parTransId="{90B2D13E-1E7D-4C52-B871-EA356C089E73}" sibTransId="{CB361F55-463C-460A-ABD2-F8D352C625BB}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37E2DAB5-CDC9-414E-AC38-80465B717453}" type="presOf" srcId="{188EE289-C2F8-4B8B-9CD7-D20DE442E45A}" destId="{D361E89F-B8C5-473F-93AE-E8395697221D}" srcOrd="0" destOrd="0" presId="urn:microsoft.com/office/officeart/2005/8/layout/radial1"/>
    <dgm:cxn modelId="{CC52372C-3F24-4976-B368-F722462C358C}" srcId="{1F8E4B7B-3190-492B-BA7B-9B52CE7D79BE}" destId="{B84009C1-1397-4DD5-89E8-97AF7D6E1DC0}" srcOrd="4" destOrd="0" parTransId="{A25F939E-937A-4E54-8470-45BEA4B44D22}" sibTransId="{9D171216-9D62-46A2-88BD-E280D347225E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0056C6F0-81D1-47C9-84A7-691B8A3373C5}" srcId="{1F8E4B7B-3190-492B-BA7B-9B52CE7D79BE}" destId="{BEB47B71-2B2B-471B-8254-6425DC3467DC}" srcOrd="2" destOrd="0" parTransId="{A40E38AA-33C7-4DB5-8CB8-FD872031BB8E}" sibTransId="{D6935280-0094-491F-B9B5-09793877922D}"/>
    <dgm:cxn modelId="{301ADCE0-913D-4BAA-BFE9-E6D4ECC067ED}" type="presOf" srcId="{607EE9E9-D002-42FE-B74D-D945412804DF}" destId="{2CB797D3-131D-4B40-8D1C-3C0BCCD4E26A}" srcOrd="0" destOrd="0" presId="urn:microsoft.com/office/officeart/2005/8/layout/radial1"/>
    <dgm:cxn modelId="{A8874F13-6538-48E1-A11B-C8286704D7D5}" srcId="{1F8E4B7B-3190-492B-BA7B-9B52CE7D79BE}" destId="{5A1914C5-A470-4C7F-BD45-3BF4A505E61B}" srcOrd="5" destOrd="0" parTransId="{71F6EE6C-D40F-43B8-9966-BC7473CFE9A1}" sibTransId="{FA038D41-E7F2-46FE-BE06-27D296653FF9}"/>
    <dgm:cxn modelId="{74181810-410D-4DD9-BA65-624BC33E792F}" srcId="{1F8E4B7B-3190-492B-BA7B-9B52CE7D79BE}" destId="{12DE6670-7AE1-4322-9259-28A3BD2796B6}" srcOrd="3" destOrd="0" parTransId="{DF948D65-6815-4523-B8A9-C249219E992E}" sibTransId="{344CD693-323B-42FB-880B-B9B8A805CF9F}"/>
    <dgm:cxn modelId="{C5B230AA-AF0D-49BB-9456-308B9BEBB2C4}" type="presOf" srcId="{CB11ECBB-D97D-4E28-BFF1-96CBD576E98C}" destId="{B7D85B20-D7E5-44FC-8F35-59EA31B4697F}" srcOrd="0" destOrd="0" presId="urn:microsoft.com/office/officeart/2005/8/layout/radial1"/>
    <dgm:cxn modelId="{52AFCB39-3CD9-4487-A152-78F2C4A5F68A}" type="presOf" srcId="{7FE7A46F-F120-46C2-8441-BB1D9BA17B40}" destId="{6CEA8AA8-969F-4D16-AA37-493DEC7B2497}" srcOrd="1" destOrd="0" presId="urn:microsoft.com/office/officeart/2005/8/layout/radial1"/>
    <dgm:cxn modelId="{C8DACB77-326E-413F-8542-5BF1BC9081CE}" type="presOf" srcId="{15828F25-D9DC-474E-BDB7-D0C96BB09D53}" destId="{40A4609C-9060-46DB-B6FB-91E6E6B2159D}" srcOrd="1" destOrd="0" presId="urn:microsoft.com/office/officeart/2005/8/layout/radial1"/>
    <dgm:cxn modelId="{AE0BA2A1-523B-4DE3-9E4E-0C36BD699B82}" type="presOf" srcId="{4199C120-FE21-41AC-9A33-F6885A63D66E}" destId="{ACABAC21-A12D-4CBC-B952-3A73C95768F1}" srcOrd="1" destOrd="0" presId="urn:microsoft.com/office/officeart/2005/8/layout/radial1"/>
    <dgm:cxn modelId="{71CC0CD8-6E41-449D-9218-D7E2E8C77AFA}" type="presParOf" srcId="{FC4E895A-5CB6-4776-9D34-BC12EF08CF61}" destId="{22672531-8C33-499F-A8B8-1F76FA72B8E1}" srcOrd="0" destOrd="0" presId="urn:microsoft.com/office/officeart/2005/8/layout/radial1"/>
    <dgm:cxn modelId="{20937EC0-DF76-4400-921C-3D10AFB7C328}" type="presParOf" srcId="{FC4E895A-5CB6-4776-9D34-BC12EF08CF61}" destId="{2CB797D3-131D-4B40-8D1C-3C0BCCD4E26A}" srcOrd="1" destOrd="0" presId="urn:microsoft.com/office/officeart/2005/8/layout/radial1"/>
    <dgm:cxn modelId="{47C425CE-3650-4122-BDF7-6383B8BB110F}" type="presParOf" srcId="{2CB797D3-131D-4B40-8D1C-3C0BCCD4E26A}" destId="{9C4E9843-91FB-4B66-AD05-A718EA51A920}" srcOrd="0" destOrd="0" presId="urn:microsoft.com/office/officeart/2005/8/layout/radial1"/>
    <dgm:cxn modelId="{8841B5BC-2CD7-4EFC-B6CC-68B0B98143C0}" type="presParOf" srcId="{FC4E895A-5CB6-4776-9D34-BC12EF08CF61}" destId="{9F81A141-1B04-4A03-B238-37F7A90993F2}" srcOrd="2" destOrd="0" presId="urn:microsoft.com/office/officeart/2005/8/layout/radial1"/>
    <dgm:cxn modelId="{AF05EC86-373F-4442-ADF1-40554351436F}" type="presParOf" srcId="{FC4E895A-5CB6-4776-9D34-BC12EF08CF61}" destId="{09F81971-61A1-4CB0-8EEA-38BD69D84A68}" srcOrd="3" destOrd="0" presId="urn:microsoft.com/office/officeart/2005/8/layout/radial1"/>
    <dgm:cxn modelId="{82BD4D9C-62B1-4AE0-A071-5A77D7EECBC5}" type="presParOf" srcId="{09F81971-61A1-4CB0-8EEA-38BD69D84A68}" destId="{40A4609C-9060-46DB-B6FB-91E6E6B2159D}" srcOrd="0" destOrd="0" presId="urn:microsoft.com/office/officeart/2005/8/layout/radial1"/>
    <dgm:cxn modelId="{498CFE05-456C-4DB2-B6EA-1DEFE3F49DCA}" type="presParOf" srcId="{FC4E895A-5CB6-4776-9D34-BC12EF08CF61}" destId="{B4689F4D-C616-4B5A-AB08-969AFEC6F29C}" srcOrd="4" destOrd="0" presId="urn:microsoft.com/office/officeart/2005/8/layout/radial1"/>
    <dgm:cxn modelId="{3E5B2C36-DD13-403C-957A-22C8A2E2C7EC}" type="presParOf" srcId="{FC4E895A-5CB6-4776-9D34-BC12EF08CF61}" destId="{6CE479B8-58DF-48DD-AC0B-D0C5FC6877CB}" srcOrd="5" destOrd="0" presId="urn:microsoft.com/office/officeart/2005/8/layout/radial1"/>
    <dgm:cxn modelId="{8EA7D67E-998F-44D5-83C6-23C7598E2262}" type="presParOf" srcId="{6CE479B8-58DF-48DD-AC0B-D0C5FC6877CB}" destId="{6CEA8AA8-969F-4D16-AA37-493DEC7B2497}" srcOrd="0" destOrd="0" presId="urn:microsoft.com/office/officeart/2005/8/layout/radial1"/>
    <dgm:cxn modelId="{6F1C7A81-7F06-461B-901B-89768D02581B}" type="presParOf" srcId="{FC4E895A-5CB6-4776-9D34-BC12EF08CF61}" destId="{A6529843-AF44-44C9-93DF-E3B0991FDD04}" srcOrd="6" destOrd="0" presId="urn:microsoft.com/office/officeart/2005/8/layout/radial1"/>
    <dgm:cxn modelId="{8B70F1EE-A0AC-4779-B319-89B9A104F96B}" type="presParOf" srcId="{FC4E895A-5CB6-4776-9D34-BC12EF08CF61}" destId="{E5D811FC-7971-4430-8A28-1798A91448B2}" srcOrd="7" destOrd="0" presId="urn:microsoft.com/office/officeart/2005/8/layout/radial1"/>
    <dgm:cxn modelId="{3CA442E5-8E05-4C34-BF47-819E382EEB56}" type="presParOf" srcId="{E5D811FC-7971-4430-8A28-1798A91448B2}" destId="{DF6EDE72-0B1B-4A13-B586-C939D94F44B0}" srcOrd="0" destOrd="0" presId="urn:microsoft.com/office/officeart/2005/8/layout/radial1"/>
    <dgm:cxn modelId="{D091F56B-8ABD-49A7-8453-05E8CEFE94BE}" type="presParOf" srcId="{FC4E895A-5CB6-4776-9D34-BC12EF08CF61}" destId="{B73BB58B-01B7-42F4-9905-9F1B2B2B2E86}" srcOrd="8" destOrd="0" presId="urn:microsoft.com/office/officeart/2005/8/layout/radial1"/>
    <dgm:cxn modelId="{CC6B14E8-E03A-40FF-B14F-B4762D075042}" type="presParOf" srcId="{FC4E895A-5CB6-4776-9D34-BC12EF08CF61}" destId="{38A04AD7-3C30-42FD-9169-981E636C19E5}" srcOrd="9" destOrd="0" presId="urn:microsoft.com/office/officeart/2005/8/layout/radial1"/>
    <dgm:cxn modelId="{BB500537-7FDF-4176-A335-4CDA12F71D67}" type="presParOf" srcId="{38A04AD7-3C30-42FD-9169-981E636C19E5}" destId="{ACABAC21-A12D-4CBC-B952-3A73C95768F1}" srcOrd="0" destOrd="0" presId="urn:microsoft.com/office/officeart/2005/8/layout/radial1"/>
    <dgm:cxn modelId="{350F7741-998B-4B93-9F68-EDE895AA46C0}" type="presParOf" srcId="{FC4E895A-5CB6-4776-9D34-BC12EF08CF61}" destId="{21AB2C71-7445-44F1-88DA-8920B87614F7}" srcOrd="10" destOrd="0" presId="urn:microsoft.com/office/officeart/2005/8/layout/radial1"/>
    <dgm:cxn modelId="{67759CF7-2A0E-4C89-89D9-26BEE0EA72AA}" type="presParOf" srcId="{FC4E895A-5CB6-4776-9D34-BC12EF08CF61}" destId="{D361E89F-B8C5-473F-93AE-E8395697221D}" srcOrd="11" destOrd="0" presId="urn:microsoft.com/office/officeart/2005/8/layout/radial1"/>
    <dgm:cxn modelId="{FF87334B-70A3-4124-8E56-FC2BD5B68D29}" type="presParOf" srcId="{D361E89F-B8C5-473F-93AE-E8395697221D}" destId="{B721CA6A-28FB-49C6-927F-F2AA52CB09CE}" srcOrd="0" destOrd="0" presId="urn:microsoft.com/office/officeart/2005/8/layout/radial1"/>
    <dgm:cxn modelId="{71B5E93E-C928-4D39-8348-B2D393DDFCAD}" type="presParOf" srcId="{FC4E895A-5CB6-4776-9D34-BC12EF08CF61}" destId="{B7D85B20-D7E5-44FC-8F35-59EA31B4697F}" srcOrd="12" destOrd="0" presId="urn:microsoft.com/office/officeart/2005/8/layout/radial1"/>
    <dgm:cxn modelId="{0F04B85C-8996-4573-A627-ACD3ACAE2B27}" type="presParOf" srcId="{FC4E895A-5CB6-4776-9D34-BC12EF08CF61}" destId="{4A7B1A07-E4F0-4C30-87B9-3EB407D5B2B1}" srcOrd="13" destOrd="0" presId="urn:microsoft.com/office/officeart/2005/8/layout/radial1"/>
    <dgm:cxn modelId="{CB1AF145-96B4-48A2-9931-818DFD60F23E}" type="presParOf" srcId="{4A7B1A07-E4F0-4C30-87B9-3EB407D5B2B1}" destId="{A8740986-3C53-4A51-BBC0-219CC41D3703}" srcOrd="0" destOrd="0" presId="urn:microsoft.com/office/officeart/2005/8/layout/radial1"/>
    <dgm:cxn modelId="{666852D4-AE6F-4E35-ACDF-A3C61757C02E}" type="presParOf" srcId="{FC4E895A-5CB6-4776-9D34-BC12EF08CF61}" destId="{6C9CD09E-F22F-4A55-96FD-BB47BC61BA04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8104,26</a:t>
          </a:r>
          <a:r>
            <a:rPr lang="ru-RU" sz="1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r>
            <a:rPr lang="ru-RU" sz="13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110,0 тыс. руб.  1,35%</a:t>
          </a:r>
        </a:p>
        <a:p>
          <a:pPr>
            <a:spcAft>
              <a:spcPts val="0"/>
            </a:spcAft>
          </a:pPr>
          <a:endParaRPr lang="ru-RU" sz="12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180,834тыс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>
            <a:spcAft>
              <a:spcPct val="35000"/>
            </a:spcAft>
          </a:pP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2,23%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2278,45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28,11%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</a:t>
          </a:r>
          <a:r>
            <a:rPr lang="ru-RU" sz="1400" dirty="0" smtClean="0"/>
            <a:t>5172,54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63,82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50,0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рублей</a:t>
          </a:r>
        </a:p>
        <a:p>
          <a:pPr>
            <a:spcAft>
              <a:spcPct val="35000"/>
            </a:spcAft>
          </a:pP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0,62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%</a:t>
          </a: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 dirty="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 dirty="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2DCB25DC-9B6A-4511-972F-1229F451EBF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политика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54,39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0,67%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34F886A-FBDB-418B-8FB6-D748844FFCC7}" type="parTrans" cxnId="{E640B1F8-629F-4962-A9BB-DEED5EE3D185}">
      <dgm:prSet/>
      <dgm:spPr/>
      <dgm:t>
        <a:bodyPr/>
        <a:lstStyle/>
        <a:p>
          <a:endParaRPr lang="ru-RU"/>
        </a:p>
      </dgm:t>
    </dgm:pt>
    <dgm:pt modelId="{534FC244-BB83-42BE-B786-EAA4C6836CFC}" type="sibTrans" cxnId="{E640B1F8-629F-4962-A9BB-DEED5EE3D185}">
      <dgm:prSet/>
      <dgm:spPr/>
      <dgm:t>
        <a:bodyPr/>
        <a:lstStyle/>
        <a:p>
          <a:endParaRPr lang="ru-RU"/>
        </a:p>
      </dgm:t>
    </dgm:pt>
    <dgm:pt modelId="{242AF77D-89F5-4194-891F-3D46DF8205E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0" i="0" dirty="0" smtClean="0">
              <a:effectLst/>
              <a:latin typeface="Times New Roman" pitchFamily="18" charset="0"/>
              <a:cs typeface="Times New Roman" pitchFamily="18" charset="0"/>
            </a:rPr>
            <a:t>198,05тыс</a:t>
          </a: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b="1" i="0" dirty="0" smtClean="0">
              <a:effectLst/>
              <a:latin typeface="Times New Roman" pitchFamily="18" charset="0"/>
              <a:cs typeface="Times New Roman" pitchFamily="18" charset="0"/>
            </a:rPr>
            <a:t>2%</a:t>
          </a:r>
          <a:endParaRPr lang="ru-RU" sz="1400" b="1" i="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81D835F0-C1DF-4D67-A355-F2AAF649C4B1}" type="parTrans" cxnId="{0CAA7A1A-9F85-453B-BFBC-2125E7CD3A7D}">
      <dgm:prSet/>
      <dgm:spPr/>
      <dgm:t>
        <a:bodyPr/>
        <a:lstStyle/>
        <a:p>
          <a:endParaRPr lang="ru-RU"/>
        </a:p>
      </dgm:t>
    </dgm:pt>
    <dgm:pt modelId="{CD800B9F-45B8-4BC5-8503-B031BC6A40D3}" type="sibTrans" cxnId="{0CAA7A1A-9F85-453B-BFBC-2125E7CD3A7D}">
      <dgm:prSet/>
      <dgm:spPr/>
      <dgm:t>
        <a:bodyPr/>
        <a:lstStyle/>
        <a:p>
          <a:endParaRPr lang="ru-RU"/>
        </a:p>
      </dgm:t>
    </dgm:pt>
    <dgm:pt modelId="{88BA3CD3-46E7-4F10-AA89-548C138266C0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60,0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0,74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2F54D64C-2C63-42FE-838B-A8CAAFF925FB}" type="parTrans" cxnId="{68A4FE5E-A2C2-481C-8512-ED895C206039}">
      <dgm:prSet/>
      <dgm:spPr/>
      <dgm:t>
        <a:bodyPr/>
        <a:lstStyle/>
        <a:p>
          <a:endParaRPr lang="ru-RU"/>
        </a:p>
      </dgm:t>
    </dgm:pt>
    <dgm:pt modelId="{F60D016B-93EB-4AF6-8340-97BD33B931EC}" type="sibTrans" cxnId="{68A4FE5E-A2C2-481C-8512-ED895C206039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672531-8C33-499F-A8B8-1F76FA72B8E1}" type="pres">
      <dgm:prSet presAssocID="{B179D74B-D7BA-4ED1-A72F-D0DA76E8417A}" presName="centerShape" presStyleLbl="node0" presStyleIdx="0" presStyleCnt="1" custScaleX="151684" custScaleY="68433" custLinFactNeighborX="254" custLinFactNeighborY="-2563"/>
      <dgm:spPr/>
      <dgm:t>
        <a:bodyPr/>
        <a:lstStyle/>
        <a:p>
          <a:endParaRPr lang="ru-RU"/>
        </a:p>
      </dgm:t>
    </dgm:pt>
    <dgm:pt modelId="{2CB797D3-131D-4B40-8D1C-3C0BCCD4E26A}" type="pres">
      <dgm:prSet presAssocID="{607EE9E9-D002-42FE-B74D-D945412804DF}" presName="Name9" presStyleLbl="parChTrans1D2" presStyleIdx="0" presStyleCnt="8"/>
      <dgm:spPr/>
      <dgm:t>
        <a:bodyPr/>
        <a:lstStyle/>
        <a:p>
          <a:endParaRPr lang="ru-RU"/>
        </a:p>
      </dgm:t>
    </dgm:pt>
    <dgm:pt modelId="{9C4E9843-91FB-4B66-AD05-A718EA51A920}" type="pres">
      <dgm:prSet presAssocID="{607EE9E9-D002-42FE-B74D-D945412804DF}" presName="connTx" presStyleLbl="parChTrans1D2" presStyleIdx="0" presStyleCnt="8"/>
      <dgm:spPr/>
      <dgm:t>
        <a:bodyPr/>
        <a:lstStyle/>
        <a:p>
          <a:endParaRPr lang="ru-RU"/>
        </a:p>
      </dgm:t>
    </dgm:pt>
    <dgm:pt modelId="{9F81A141-1B04-4A03-B238-37F7A90993F2}" type="pres">
      <dgm:prSet presAssocID="{065A3735-5D80-4FA3-B867-379611BFBD38}" presName="node" presStyleLbl="node1" presStyleIdx="0" presStyleCnt="8" custScaleX="136590" custScaleY="127732" custRadScaleRad="115192" custRadScaleInc="-1691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81971-61A1-4CB0-8EEA-38BD69D84A68}" type="pres">
      <dgm:prSet presAssocID="{15828F25-D9DC-474E-BDB7-D0C96BB09D53}" presName="Name9" presStyleLbl="parChTrans1D2" presStyleIdx="1" presStyleCnt="8"/>
      <dgm:spPr/>
      <dgm:t>
        <a:bodyPr/>
        <a:lstStyle/>
        <a:p>
          <a:endParaRPr lang="ru-RU"/>
        </a:p>
      </dgm:t>
    </dgm:pt>
    <dgm:pt modelId="{40A4609C-9060-46DB-B6FB-91E6E6B2159D}" type="pres">
      <dgm:prSet presAssocID="{15828F25-D9DC-474E-BDB7-D0C96BB09D53}" presName="connTx" presStyleLbl="parChTrans1D2" presStyleIdx="1" presStyleCnt="8"/>
      <dgm:spPr/>
      <dgm:t>
        <a:bodyPr/>
        <a:lstStyle/>
        <a:p>
          <a:endParaRPr lang="ru-RU"/>
        </a:p>
      </dgm:t>
    </dgm:pt>
    <dgm:pt modelId="{B4689F4D-C616-4B5A-AB08-969AFEC6F29C}" type="pres">
      <dgm:prSet presAssocID="{5A305073-4AE3-4F5A-9103-E20EE30AA624}" presName="node" presStyleLbl="node1" presStyleIdx="1" presStyleCnt="8" custScaleX="131347" custScaleY="125789" custRadScaleRad="104437" custRadScaleInc="419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479B8-58DF-48DD-AC0B-D0C5FC6877CB}" type="pres">
      <dgm:prSet presAssocID="{7FE7A46F-F120-46C2-8441-BB1D9BA17B40}" presName="Name9" presStyleLbl="parChTrans1D2" presStyleIdx="2" presStyleCnt="8"/>
      <dgm:spPr/>
      <dgm:t>
        <a:bodyPr/>
        <a:lstStyle/>
        <a:p>
          <a:endParaRPr lang="ru-RU"/>
        </a:p>
      </dgm:t>
    </dgm:pt>
    <dgm:pt modelId="{6CEA8AA8-969F-4D16-AA37-493DEC7B2497}" type="pres">
      <dgm:prSet presAssocID="{7FE7A46F-F120-46C2-8441-BB1D9BA17B40}" presName="connTx" presStyleLbl="parChTrans1D2" presStyleIdx="2" presStyleCnt="8"/>
      <dgm:spPr/>
      <dgm:t>
        <a:bodyPr/>
        <a:lstStyle/>
        <a:p>
          <a:endParaRPr lang="ru-RU"/>
        </a:p>
      </dgm:t>
    </dgm:pt>
    <dgm:pt modelId="{A6529843-AF44-44C9-93DF-E3B0991FDD04}" type="pres">
      <dgm:prSet presAssocID="{C6A1BDBE-B799-45DE-8DF1-D0A56A293435}" presName="node" presStyleLbl="node1" presStyleIdx="2" presStyleCnt="8" custScaleX="124060" custScaleY="118874" custRadScaleRad="161461" custRadScaleInc="-142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811FC-7971-4430-8A28-1798A91448B2}" type="pres">
      <dgm:prSet presAssocID="{F986B101-2D04-4E3D-8735-12066002DCA2}" presName="Name9" presStyleLbl="parChTrans1D2" presStyleIdx="3" presStyleCnt="8"/>
      <dgm:spPr/>
      <dgm:t>
        <a:bodyPr/>
        <a:lstStyle/>
        <a:p>
          <a:endParaRPr lang="ru-RU"/>
        </a:p>
      </dgm:t>
    </dgm:pt>
    <dgm:pt modelId="{DF6EDE72-0B1B-4A13-B586-C939D94F44B0}" type="pres">
      <dgm:prSet presAssocID="{F986B101-2D04-4E3D-8735-12066002DCA2}" presName="connTx" presStyleLbl="parChTrans1D2" presStyleIdx="3" presStyleCnt="8"/>
      <dgm:spPr/>
      <dgm:t>
        <a:bodyPr/>
        <a:lstStyle/>
        <a:p>
          <a:endParaRPr lang="ru-RU"/>
        </a:p>
      </dgm:t>
    </dgm:pt>
    <dgm:pt modelId="{B73BB58B-01B7-42F4-9905-9F1B2B2B2E86}" type="pres">
      <dgm:prSet presAssocID="{D3913F27-E24C-40CD-AFE9-DDAE93138E32}" presName="node" presStyleLbl="node1" presStyleIdx="3" presStyleCnt="8" custScaleX="124838" custScaleY="128160" custRadScaleRad="95823" custRadScaleInc="-218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4AD7-3C30-42FD-9169-981E636C19E5}" type="pres">
      <dgm:prSet presAssocID="{4199C120-FE21-41AC-9A33-F6885A63D66E}" presName="Name9" presStyleLbl="parChTrans1D2" presStyleIdx="4" presStyleCnt="8"/>
      <dgm:spPr/>
      <dgm:t>
        <a:bodyPr/>
        <a:lstStyle/>
        <a:p>
          <a:endParaRPr lang="ru-RU"/>
        </a:p>
      </dgm:t>
    </dgm:pt>
    <dgm:pt modelId="{ACABAC21-A12D-4CBC-B952-3A73C95768F1}" type="pres">
      <dgm:prSet presAssocID="{4199C120-FE21-41AC-9A33-F6885A63D66E}" presName="connTx" presStyleLbl="parChTrans1D2" presStyleIdx="4" presStyleCnt="8"/>
      <dgm:spPr/>
      <dgm:t>
        <a:bodyPr/>
        <a:lstStyle/>
        <a:p>
          <a:endParaRPr lang="ru-RU"/>
        </a:p>
      </dgm:t>
    </dgm:pt>
    <dgm:pt modelId="{21AB2C71-7445-44F1-88DA-8920B87614F7}" type="pres">
      <dgm:prSet presAssocID="{C3B366E1-35BE-4501-9211-79E56F24F0B1}" presName="node" presStyleLbl="node1" presStyleIdx="4" presStyleCnt="8" custScaleX="127730" custScaleY="124231" custRadScaleRad="85515" custRadScaleInc="3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9C51AD-404D-456F-A071-759BC20AC02A}" type="pres">
      <dgm:prSet presAssocID="{934F886A-FBDB-418B-8FB6-D748844FFCC7}" presName="Name9" presStyleLbl="parChTrans1D2" presStyleIdx="5" presStyleCnt="8"/>
      <dgm:spPr/>
      <dgm:t>
        <a:bodyPr/>
        <a:lstStyle/>
        <a:p>
          <a:endParaRPr lang="ru-RU"/>
        </a:p>
      </dgm:t>
    </dgm:pt>
    <dgm:pt modelId="{7EE4D101-EE9B-4A63-A8FE-8D31CC197F3D}" type="pres">
      <dgm:prSet presAssocID="{934F886A-FBDB-418B-8FB6-D748844FFCC7}" presName="connTx" presStyleLbl="parChTrans1D2" presStyleIdx="5" presStyleCnt="8"/>
      <dgm:spPr/>
      <dgm:t>
        <a:bodyPr/>
        <a:lstStyle/>
        <a:p>
          <a:endParaRPr lang="ru-RU"/>
        </a:p>
      </dgm:t>
    </dgm:pt>
    <dgm:pt modelId="{F47F4A28-5EEE-46EE-8800-FC7AC08C4E7C}" type="pres">
      <dgm:prSet presAssocID="{2DCB25DC-9B6A-4511-972F-1229F451EBFC}" presName="node" presStyleLbl="node1" presStyleIdx="5" presStyleCnt="8" custScaleX="113499" custRadScaleRad="100748" custRadScaleInc="658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9C23A5-2F75-4359-AC59-1B6D1AAC1378}" type="pres">
      <dgm:prSet presAssocID="{2F54D64C-2C63-42FE-838B-A8CAAFF925FB}" presName="Name9" presStyleLbl="parChTrans1D2" presStyleIdx="6" presStyleCnt="8"/>
      <dgm:spPr/>
      <dgm:t>
        <a:bodyPr/>
        <a:lstStyle/>
        <a:p>
          <a:endParaRPr lang="ru-RU"/>
        </a:p>
      </dgm:t>
    </dgm:pt>
    <dgm:pt modelId="{FCF4EDD3-1BBE-4080-8BFE-32D9FCC7A5BE}" type="pres">
      <dgm:prSet presAssocID="{2F54D64C-2C63-42FE-838B-A8CAAFF925FB}" presName="connTx" presStyleLbl="parChTrans1D2" presStyleIdx="6" presStyleCnt="8"/>
      <dgm:spPr/>
      <dgm:t>
        <a:bodyPr/>
        <a:lstStyle/>
        <a:p>
          <a:endParaRPr lang="ru-RU"/>
        </a:p>
      </dgm:t>
    </dgm:pt>
    <dgm:pt modelId="{7E7D6B64-F620-40EC-B35F-62C81F291C1B}" type="pres">
      <dgm:prSet presAssocID="{88BA3CD3-46E7-4F10-AA89-548C138266C0}" presName="node" presStyleLbl="node1" presStyleIdx="6" presStyleCnt="8" custScaleX="134622" custScaleY="130809" custRadScaleRad="124476" custRadScaleInc="36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1B7D6E-04F7-450A-9D07-B5B04439ACF8}" type="pres">
      <dgm:prSet presAssocID="{81D835F0-C1DF-4D67-A355-F2AAF649C4B1}" presName="Name9" presStyleLbl="parChTrans1D2" presStyleIdx="7" presStyleCnt="8"/>
      <dgm:spPr/>
      <dgm:t>
        <a:bodyPr/>
        <a:lstStyle/>
        <a:p>
          <a:endParaRPr lang="ru-RU"/>
        </a:p>
      </dgm:t>
    </dgm:pt>
    <dgm:pt modelId="{41F2124F-A0BE-4102-B450-5D718C194F3E}" type="pres">
      <dgm:prSet presAssocID="{81D835F0-C1DF-4D67-A355-F2AAF649C4B1}" presName="connTx" presStyleLbl="parChTrans1D2" presStyleIdx="7" presStyleCnt="8"/>
      <dgm:spPr/>
      <dgm:t>
        <a:bodyPr/>
        <a:lstStyle/>
        <a:p>
          <a:endParaRPr lang="ru-RU"/>
        </a:p>
      </dgm:t>
    </dgm:pt>
    <dgm:pt modelId="{6226B449-309A-47AC-BFF5-0322EED70627}" type="pres">
      <dgm:prSet presAssocID="{242AF77D-89F5-4194-891F-3D46DF8205EE}" presName="node" presStyleLbl="node1" presStyleIdx="7" presStyleCnt="8" custScaleX="140392" custScaleY="123080" custRadScaleRad="121544" custRadScaleInc="-343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2E72A710-8600-4508-B6EB-7C78D4AB7C14}" type="presOf" srcId="{607EE9E9-D002-42FE-B74D-D945412804DF}" destId="{9C4E9843-91FB-4B66-AD05-A718EA51A920}" srcOrd="1" destOrd="0" presId="urn:microsoft.com/office/officeart/2005/8/layout/radial1"/>
    <dgm:cxn modelId="{7065574F-6117-467C-AE0E-665BB6B6A948}" type="presOf" srcId="{2F54D64C-2C63-42FE-838B-A8CAAFF925FB}" destId="{FCF4EDD3-1BBE-4080-8BFE-32D9FCC7A5BE}" srcOrd="1" destOrd="0" presId="urn:microsoft.com/office/officeart/2005/8/layout/radial1"/>
    <dgm:cxn modelId="{68A4FE5E-A2C2-481C-8512-ED895C206039}" srcId="{B179D74B-D7BA-4ED1-A72F-D0DA76E8417A}" destId="{88BA3CD3-46E7-4F10-AA89-548C138266C0}" srcOrd="6" destOrd="0" parTransId="{2F54D64C-2C63-42FE-838B-A8CAAFF925FB}" sibTransId="{F60D016B-93EB-4AF6-8340-97BD33B931EC}"/>
    <dgm:cxn modelId="{E563DC2D-33EF-4B7E-B2D7-E2628C305998}" type="presOf" srcId="{5A305073-4AE3-4F5A-9103-E20EE30AA624}" destId="{B4689F4D-C616-4B5A-AB08-969AFEC6F29C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156B6051-5692-4541-A459-66E6C1EB5FEF}" type="presOf" srcId="{15828F25-D9DC-474E-BDB7-D0C96BB09D53}" destId="{09F81971-61A1-4CB0-8EEA-38BD69D84A68}" srcOrd="0" destOrd="0" presId="urn:microsoft.com/office/officeart/2005/8/layout/radial1"/>
    <dgm:cxn modelId="{8996B1FF-77F9-4497-ADC3-BA62A6BDA671}" type="presOf" srcId="{2F54D64C-2C63-42FE-838B-A8CAAFF925FB}" destId="{849C23A5-2F75-4359-AC59-1B6D1AAC1378}" srcOrd="0" destOrd="0" presId="urn:microsoft.com/office/officeart/2005/8/layout/radial1"/>
    <dgm:cxn modelId="{B7E43F92-A023-4EED-9D72-BEEE8E832339}" type="presOf" srcId="{7FE7A46F-F120-46C2-8441-BB1D9BA17B40}" destId="{6CE479B8-58DF-48DD-AC0B-D0C5FC6877CB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B29FF179-1C7B-483F-AF0E-C2B937008281}" type="presOf" srcId="{81D835F0-C1DF-4D67-A355-F2AAF649C4B1}" destId="{41F2124F-A0BE-4102-B450-5D718C194F3E}" srcOrd="1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32D66934-A953-4DBA-B2D0-371237A620D4}" type="presOf" srcId="{C6A1BDBE-B799-45DE-8DF1-D0A56A293435}" destId="{A6529843-AF44-44C9-93DF-E3B0991FDD04}" srcOrd="0" destOrd="0" presId="urn:microsoft.com/office/officeart/2005/8/layout/radial1"/>
    <dgm:cxn modelId="{B47A6662-E004-482E-8F50-FD0C63E52C89}" type="presOf" srcId="{242AF77D-89F5-4194-891F-3D46DF8205EE}" destId="{6226B449-309A-47AC-BFF5-0322EED70627}" srcOrd="0" destOrd="0" presId="urn:microsoft.com/office/officeart/2005/8/layout/radial1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ADEE1F22-0320-4EE8-A511-8E4465FD7D51}" type="presOf" srcId="{15828F25-D9DC-474E-BDB7-D0C96BB09D53}" destId="{40A4609C-9060-46DB-B6FB-91E6E6B2159D}" srcOrd="1" destOrd="0" presId="urn:microsoft.com/office/officeart/2005/8/layout/radial1"/>
    <dgm:cxn modelId="{7B9B98B8-F261-4034-863A-1BABAE1194AD}" type="presOf" srcId="{F986B101-2D04-4E3D-8735-12066002DCA2}" destId="{E5D811FC-7971-4430-8A28-1798A91448B2}" srcOrd="0" destOrd="0" presId="urn:microsoft.com/office/officeart/2005/8/layout/radial1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BC2484B6-56A3-490D-A049-2BB0E3895858}" type="presOf" srcId="{934F886A-FBDB-418B-8FB6-D748844FFCC7}" destId="{7EE4D101-EE9B-4A63-A8FE-8D31CC197F3D}" srcOrd="1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B67A730F-B163-4105-959F-4B6180172B15}" type="presOf" srcId="{81D835F0-C1DF-4D67-A355-F2AAF649C4B1}" destId="{9D1B7D6E-04F7-450A-9D07-B5B04439ACF8}" srcOrd="0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3BEB6AFE-82F2-4857-B390-6A6AE7CA7ED0}" type="presOf" srcId="{1F8E4B7B-3190-492B-BA7B-9B52CE7D79BE}" destId="{FC4E895A-5CB6-4776-9D34-BC12EF08CF61}" srcOrd="0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E640B1F8-629F-4962-A9BB-DEED5EE3D185}" srcId="{B179D74B-D7BA-4ED1-A72F-D0DA76E8417A}" destId="{2DCB25DC-9B6A-4511-972F-1229F451EBFC}" srcOrd="5" destOrd="0" parTransId="{934F886A-FBDB-418B-8FB6-D748844FFCC7}" sibTransId="{534FC244-BB83-42BE-B786-EAA4C6836CFC}"/>
    <dgm:cxn modelId="{9FB9F788-13E7-4018-98F6-FAEC4CB71A2C}" type="presOf" srcId="{607EE9E9-D002-42FE-B74D-D945412804DF}" destId="{2CB797D3-131D-4B40-8D1C-3C0BCCD4E26A}" srcOrd="0" destOrd="0" presId="urn:microsoft.com/office/officeart/2005/8/layout/radial1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90FC8973-DB48-4F49-B3B9-ADA6D6C87C7E}" type="presOf" srcId="{934F886A-FBDB-418B-8FB6-D748844FFCC7}" destId="{2D9C51AD-404D-456F-A071-759BC20AC02A}" srcOrd="0" destOrd="0" presId="urn:microsoft.com/office/officeart/2005/8/layout/radial1"/>
    <dgm:cxn modelId="{70533164-7182-46C1-82C3-1882D59ED370}" type="presOf" srcId="{2DCB25DC-9B6A-4511-972F-1229F451EBFC}" destId="{F47F4A28-5EEE-46EE-8800-FC7AC08C4E7C}" srcOrd="0" destOrd="0" presId="urn:microsoft.com/office/officeart/2005/8/layout/radial1"/>
    <dgm:cxn modelId="{1DF804A5-A7D9-4262-A1D0-57401617D032}" type="presOf" srcId="{D3913F27-E24C-40CD-AFE9-DDAE93138E32}" destId="{B73BB58B-01B7-42F4-9905-9F1B2B2B2E86}" srcOrd="0" destOrd="0" presId="urn:microsoft.com/office/officeart/2005/8/layout/radial1"/>
    <dgm:cxn modelId="{87C09DE2-4914-405C-B5A9-CABFCF593D32}" type="presOf" srcId="{88BA3CD3-46E7-4F10-AA89-548C138266C0}" destId="{7E7D6B64-F620-40EC-B35F-62C81F291C1B}" srcOrd="0" destOrd="0" presId="urn:microsoft.com/office/officeart/2005/8/layout/radial1"/>
    <dgm:cxn modelId="{F126CC62-59BE-4B5D-9110-7B2EC99E4E61}" type="presOf" srcId="{4199C120-FE21-41AC-9A33-F6885A63D66E}" destId="{38A04AD7-3C30-42FD-9169-981E636C19E5}" srcOrd="0" destOrd="0" presId="urn:microsoft.com/office/officeart/2005/8/layout/radial1"/>
    <dgm:cxn modelId="{DA9769FB-9DF6-4364-B012-4ACFEC2B1AC4}" type="presOf" srcId="{C3B366E1-35BE-4501-9211-79E56F24F0B1}" destId="{21AB2C71-7445-44F1-88DA-8920B87614F7}" srcOrd="0" destOrd="0" presId="urn:microsoft.com/office/officeart/2005/8/layout/radial1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0CAA7A1A-9F85-453B-BFBC-2125E7CD3A7D}" srcId="{B179D74B-D7BA-4ED1-A72F-D0DA76E8417A}" destId="{242AF77D-89F5-4194-891F-3D46DF8205EE}" srcOrd="7" destOrd="0" parTransId="{81D835F0-C1DF-4D67-A355-F2AAF649C4B1}" sibTransId="{CD800B9F-45B8-4BC5-8503-B031BC6A40D3}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61954E53-649D-44BD-807A-CA6B555F2366}" type="presOf" srcId="{B179D74B-D7BA-4ED1-A72F-D0DA76E8417A}" destId="{22672531-8C33-499F-A8B8-1F76FA72B8E1}" srcOrd="0" destOrd="0" presId="urn:microsoft.com/office/officeart/2005/8/layout/radial1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1D5B5017-B19F-46AD-8321-99798FFC332B}" type="presOf" srcId="{065A3735-5D80-4FA3-B867-379611BFBD38}" destId="{9F81A141-1B04-4A03-B238-37F7A90993F2}" srcOrd="0" destOrd="0" presId="urn:microsoft.com/office/officeart/2005/8/layout/radial1"/>
    <dgm:cxn modelId="{5740E215-E9F5-4EF9-9D68-BA418FCC9C1B}" type="presOf" srcId="{F986B101-2D04-4E3D-8735-12066002DCA2}" destId="{DF6EDE72-0B1B-4A13-B586-C939D94F44B0}" srcOrd="1" destOrd="0" presId="urn:microsoft.com/office/officeart/2005/8/layout/radial1"/>
    <dgm:cxn modelId="{67377341-40EB-4705-81B1-B46B4A17AC7A}" type="presOf" srcId="{7FE7A46F-F120-46C2-8441-BB1D9BA17B40}" destId="{6CEA8AA8-969F-4D16-AA37-493DEC7B2497}" srcOrd="1" destOrd="0" presId="urn:microsoft.com/office/officeart/2005/8/layout/radial1"/>
    <dgm:cxn modelId="{43A8DC1E-2BBF-4BCB-97D0-2B7F570A89C6}" type="presOf" srcId="{4199C120-FE21-41AC-9A33-F6885A63D66E}" destId="{ACABAC21-A12D-4CBC-B952-3A73C95768F1}" srcOrd="1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9842A7DB-F0C4-47A2-8571-1F5C61C2A933}" type="presParOf" srcId="{FC4E895A-5CB6-4776-9D34-BC12EF08CF61}" destId="{22672531-8C33-499F-A8B8-1F76FA72B8E1}" srcOrd="0" destOrd="0" presId="urn:microsoft.com/office/officeart/2005/8/layout/radial1"/>
    <dgm:cxn modelId="{2A7E0DC7-6943-42F7-884C-BDD7190C1C4C}" type="presParOf" srcId="{FC4E895A-5CB6-4776-9D34-BC12EF08CF61}" destId="{2CB797D3-131D-4B40-8D1C-3C0BCCD4E26A}" srcOrd="1" destOrd="0" presId="urn:microsoft.com/office/officeart/2005/8/layout/radial1"/>
    <dgm:cxn modelId="{5C730098-58E0-40BA-A168-84F95F35D36E}" type="presParOf" srcId="{2CB797D3-131D-4B40-8D1C-3C0BCCD4E26A}" destId="{9C4E9843-91FB-4B66-AD05-A718EA51A920}" srcOrd="0" destOrd="0" presId="urn:microsoft.com/office/officeart/2005/8/layout/radial1"/>
    <dgm:cxn modelId="{FF88265D-50E6-488A-9557-FDC83B543FB3}" type="presParOf" srcId="{FC4E895A-5CB6-4776-9D34-BC12EF08CF61}" destId="{9F81A141-1B04-4A03-B238-37F7A90993F2}" srcOrd="2" destOrd="0" presId="urn:microsoft.com/office/officeart/2005/8/layout/radial1"/>
    <dgm:cxn modelId="{0E1A5E68-7F1D-4336-AFD5-2B41F3EF0116}" type="presParOf" srcId="{FC4E895A-5CB6-4776-9D34-BC12EF08CF61}" destId="{09F81971-61A1-4CB0-8EEA-38BD69D84A68}" srcOrd="3" destOrd="0" presId="urn:microsoft.com/office/officeart/2005/8/layout/radial1"/>
    <dgm:cxn modelId="{B32819D3-BA90-4EA7-A174-669B4E9C9E09}" type="presParOf" srcId="{09F81971-61A1-4CB0-8EEA-38BD69D84A68}" destId="{40A4609C-9060-46DB-B6FB-91E6E6B2159D}" srcOrd="0" destOrd="0" presId="urn:microsoft.com/office/officeart/2005/8/layout/radial1"/>
    <dgm:cxn modelId="{A01ADEF9-0477-4B84-A530-68330066FEF2}" type="presParOf" srcId="{FC4E895A-5CB6-4776-9D34-BC12EF08CF61}" destId="{B4689F4D-C616-4B5A-AB08-969AFEC6F29C}" srcOrd="4" destOrd="0" presId="urn:microsoft.com/office/officeart/2005/8/layout/radial1"/>
    <dgm:cxn modelId="{CD6A5E02-569B-404E-8D17-D042E070BA3E}" type="presParOf" srcId="{FC4E895A-5CB6-4776-9D34-BC12EF08CF61}" destId="{6CE479B8-58DF-48DD-AC0B-D0C5FC6877CB}" srcOrd="5" destOrd="0" presId="urn:microsoft.com/office/officeart/2005/8/layout/radial1"/>
    <dgm:cxn modelId="{2F0D3CB1-3DE2-4CC4-AA2E-ADC928D2DF16}" type="presParOf" srcId="{6CE479B8-58DF-48DD-AC0B-D0C5FC6877CB}" destId="{6CEA8AA8-969F-4D16-AA37-493DEC7B2497}" srcOrd="0" destOrd="0" presId="urn:microsoft.com/office/officeart/2005/8/layout/radial1"/>
    <dgm:cxn modelId="{7E460151-1052-46A5-BC45-2A30B0B12910}" type="presParOf" srcId="{FC4E895A-5CB6-4776-9D34-BC12EF08CF61}" destId="{A6529843-AF44-44C9-93DF-E3B0991FDD04}" srcOrd="6" destOrd="0" presId="urn:microsoft.com/office/officeart/2005/8/layout/radial1"/>
    <dgm:cxn modelId="{7886D203-7F6A-4753-809E-CD726904E7C6}" type="presParOf" srcId="{FC4E895A-5CB6-4776-9D34-BC12EF08CF61}" destId="{E5D811FC-7971-4430-8A28-1798A91448B2}" srcOrd="7" destOrd="0" presId="urn:microsoft.com/office/officeart/2005/8/layout/radial1"/>
    <dgm:cxn modelId="{D31A5948-91EB-422E-8A73-9817E4B9F35B}" type="presParOf" srcId="{E5D811FC-7971-4430-8A28-1798A91448B2}" destId="{DF6EDE72-0B1B-4A13-B586-C939D94F44B0}" srcOrd="0" destOrd="0" presId="urn:microsoft.com/office/officeart/2005/8/layout/radial1"/>
    <dgm:cxn modelId="{2D546AD7-1BB3-445F-8A5D-2CAAB5D9B380}" type="presParOf" srcId="{FC4E895A-5CB6-4776-9D34-BC12EF08CF61}" destId="{B73BB58B-01B7-42F4-9905-9F1B2B2B2E86}" srcOrd="8" destOrd="0" presId="urn:microsoft.com/office/officeart/2005/8/layout/radial1"/>
    <dgm:cxn modelId="{A423ECA3-5145-4F2E-B06F-3FD3C510E998}" type="presParOf" srcId="{FC4E895A-5CB6-4776-9D34-BC12EF08CF61}" destId="{38A04AD7-3C30-42FD-9169-981E636C19E5}" srcOrd="9" destOrd="0" presId="urn:microsoft.com/office/officeart/2005/8/layout/radial1"/>
    <dgm:cxn modelId="{70E71E62-29E0-4D16-A40E-08C7DA0F2489}" type="presParOf" srcId="{38A04AD7-3C30-42FD-9169-981E636C19E5}" destId="{ACABAC21-A12D-4CBC-B952-3A73C95768F1}" srcOrd="0" destOrd="0" presId="urn:microsoft.com/office/officeart/2005/8/layout/radial1"/>
    <dgm:cxn modelId="{9B8D9CD8-D374-4837-A785-1ED4AE005BD7}" type="presParOf" srcId="{FC4E895A-5CB6-4776-9D34-BC12EF08CF61}" destId="{21AB2C71-7445-44F1-88DA-8920B87614F7}" srcOrd="10" destOrd="0" presId="urn:microsoft.com/office/officeart/2005/8/layout/radial1"/>
    <dgm:cxn modelId="{ED6062EE-64B4-4F08-9FE9-EE726B267A7E}" type="presParOf" srcId="{FC4E895A-5CB6-4776-9D34-BC12EF08CF61}" destId="{2D9C51AD-404D-456F-A071-759BC20AC02A}" srcOrd="11" destOrd="0" presId="urn:microsoft.com/office/officeart/2005/8/layout/radial1"/>
    <dgm:cxn modelId="{D7F45312-E324-47CE-A01E-9728B007F209}" type="presParOf" srcId="{2D9C51AD-404D-456F-A071-759BC20AC02A}" destId="{7EE4D101-EE9B-4A63-A8FE-8D31CC197F3D}" srcOrd="0" destOrd="0" presId="urn:microsoft.com/office/officeart/2005/8/layout/radial1"/>
    <dgm:cxn modelId="{99E7B393-5E2B-499E-9B80-75DC10EB1ED6}" type="presParOf" srcId="{FC4E895A-5CB6-4776-9D34-BC12EF08CF61}" destId="{F47F4A28-5EEE-46EE-8800-FC7AC08C4E7C}" srcOrd="12" destOrd="0" presId="urn:microsoft.com/office/officeart/2005/8/layout/radial1"/>
    <dgm:cxn modelId="{6581ED15-15BC-445E-8503-CA0A864CD1F3}" type="presParOf" srcId="{FC4E895A-5CB6-4776-9D34-BC12EF08CF61}" destId="{849C23A5-2F75-4359-AC59-1B6D1AAC1378}" srcOrd="13" destOrd="0" presId="urn:microsoft.com/office/officeart/2005/8/layout/radial1"/>
    <dgm:cxn modelId="{7AFCEA4D-23B8-4BB5-86AC-FE56A894B7E1}" type="presParOf" srcId="{849C23A5-2F75-4359-AC59-1B6D1AAC1378}" destId="{FCF4EDD3-1BBE-4080-8BFE-32D9FCC7A5BE}" srcOrd="0" destOrd="0" presId="urn:microsoft.com/office/officeart/2005/8/layout/radial1"/>
    <dgm:cxn modelId="{62F7A633-4D0B-42A8-A5E3-E4C4ED137DE7}" type="presParOf" srcId="{FC4E895A-5CB6-4776-9D34-BC12EF08CF61}" destId="{7E7D6B64-F620-40EC-B35F-62C81F291C1B}" srcOrd="14" destOrd="0" presId="urn:microsoft.com/office/officeart/2005/8/layout/radial1"/>
    <dgm:cxn modelId="{79E66F94-2AC8-4A0C-84D1-21AD7F18CC40}" type="presParOf" srcId="{FC4E895A-5CB6-4776-9D34-BC12EF08CF61}" destId="{9D1B7D6E-04F7-450A-9D07-B5B04439ACF8}" srcOrd="15" destOrd="0" presId="urn:microsoft.com/office/officeart/2005/8/layout/radial1"/>
    <dgm:cxn modelId="{6B4CF0BE-6FFF-44C7-B5FA-889828743504}" type="presParOf" srcId="{9D1B7D6E-04F7-450A-9D07-B5B04439ACF8}" destId="{41F2124F-A0BE-4102-B450-5D718C194F3E}" srcOrd="0" destOrd="0" presId="urn:microsoft.com/office/officeart/2005/8/layout/radial1"/>
    <dgm:cxn modelId="{3BFB4C09-F36E-4E9F-8E28-0EACEA090D44}" type="presParOf" srcId="{FC4E895A-5CB6-4776-9D34-BC12EF08CF61}" destId="{6226B449-309A-47AC-BFF5-0322EED70627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8699,69</a:t>
          </a:r>
          <a:r>
            <a:rPr lang="ru-RU" sz="1400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110,0 тыс.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1,26%</a:t>
          </a:r>
          <a:endParaRPr lang="ru-RU" sz="14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187,08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2,15%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хозяйство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2378,45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27,34% 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5431,91тыс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62,4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50,0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0,57%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 dirty="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23FBB212-6D30-411E-8028-AB17790F4BD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60,0 тыс. руб.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0,67%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3191FA6B-1758-4C82-9343-3C451845841E}" type="parTrans" cxnId="{8100EC60-7A52-4F69-B99B-3643C1065F1D}">
      <dgm:prSet/>
      <dgm:spPr/>
      <dgm:t>
        <a:bodyPr/>
        <a:lstStyle/>
        <a:p>
          <a:endParaRPr lang="ru-RU"/>
        </a:p>
      </dgm:t>
    </dgm:pt>
    <dgm:pt modelId="{B2B07631-1FEE-4BEE-BDAD-D76A4D225A0B}" type="sibTrans" cxnId="{8100EC60-7A52-4F69-B99B-3643C1065F1D}">
      <dgm:prSet/>
      <dgm:spPr/>
      <dgm:t>
        <a:bodyPr/>
        <a:lstStyle/>
        <a:p>
          <a:endParaRPr lang="ru-RU"/>
        </a:p>
      </dgm:t>
    </dgm:pt>
    <dgm:pt modelId="{FD074C87-6399-4D0E-8C08-F5B00CE9D81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политика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56,69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руб.0,65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60BF893E-2AB0-41B7-87F8-020F75A5496E}" type="parTrans" cxnId="{0F0C3CB5-BC60-4AFA-9441-AD7F1733A6E0}">
      <dgm:prSet/>
      <dgm:spPr/>
      <dgm:t>
        <a:bodyPr/>
        <a:lstStyle/>
        <a:p>
          <a:endParaRPr lang="ru-RU"/>
        </a:p>
      </dgm:t>
    </dgm:pt>
    <dgm:pt modelId="{7E5F65A8-892C-4074-8CE6-25684269FED7}" type="sibTrans" cxnId="{0F0C3CB5-BC60-4AFA-9441-AD7F1733A6E0}">
      <dgm:prSet/>
      <dgm:spPr/>
      <dgm:t>
        <a:bodyPr/>
        <a:lstStyle/>
        <a:p>
          <a:endParaRPr lang="ru-RU"/>
        </a:p>
      </dgm:t>
    </dgm:pt>
    <dgm:pt modelId="{D511382B-8106-46A7-8370-E61F125DA17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425,56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5</a:t>
          </a:r>
          <a:r>
            <a:rPr lang="ru-RU" sz="1400" b="1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07376ED-A4AB-4C2A-A46B-5D6EEB945AD6}" type="parTrans" cxnId="{0B7C0FFF-0182-4F3B-BAA7-F8D69405D112}">
      <dgm:prSet/>
      <dgm:spPr/>
      <dgm:t>
        <a:bodyPr/>
        <a:lstStyle/>
        <a:p>
          <a:endParaRPr lang="ru-RU"/>
        </a:p>
      </dgm:t>
    </dgm:pt>
    <dgm:pt modelId="{76D3DE2F-22DC-4C62-B4B2-F5E13B2FA90B}" type="sibTrans" cxnId="{0B7C0FFF-0182-4F3B-BAA7-F8D69405D112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672531-8C33-499F-A8B8-1F76FA72B8E1}" type="pres">
      <dgm:prSet presAssocID="{B179D74B-D7BA-4ED1-A72F-D0DA76E8417A}" presName="centerShape" presStyleLbl="node0" presStyleIdx="0" presStyleCnt="1" custScaleX="151684" custScaleY="68433" custLinFactNeighborX="254" custLinFactNeighborY="-2563"/>
      <dgm:spPr/>
      <dgm:t>
        <a:bodyPr/>
        <a:lstStyle/>
        <a:p>
          <a:endParaRPr lang="ru-RU"/>
        </a:p>
      </dgm:t>
    </dgm:pt>
    <dgm:pt modelId="{2CB797D3-131D-4B40-8D1C-3C0BCCD4E26A}" type="pres">
      <dgm:prSet presAssocID="{607EE9E9-D002-42FE-B74D-D945412804DF}" presName="Name9" presStyleLbl="parChTrans1D2" presStyleIdx="0" presStyleCnt="8"/>
      <dgm:spPr/>
      <dgm:t>
        <a:bodyPr/>
        <a:lstStyle/>
        <a:p>
          <a:endParaRPr lang="ru-RU"/>
        </a:p>
      </dgm:t>
    </dgm:pt>
    <dgm:pt modelId="{9C4E9843-91FB-4B66-AD05-A718EA51A920}" type="pres">
      <dgm:prSet presAssocID="{607EE9E9-D002-42FE-B74D-D945412804DF}" presName="connTx" presStyleLbl="parChTrans1D2" presStyleIdx="0" presStyleCnt="8"/>
      <dgm:spPr/>
      <dgm:t>
        <a:bodyPr/>
        <a:lstStyle/>
        <a:p>
          <a:endParaRPr lang="ru-RU"/>
        </a:p>
      </dgm:t>
    </dgm:pt>
    <dgm:pt modelId="{9F81A141-1B04-4A03-B238-37F7A90993F2}" type="pres">
      <dgm:prSet presAssocID="{065A3735-5D80-4FA3-B867-379611BFBD38}" presName="node" presStyleLbl="node1" presStyleIdx="0" presStyleCnt="8" custScaleX="175003" custScaleY="138896" custRadScaleRad="105521" custRadScaleInc="49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F81971-61A1-4CB0-8EEA-38BD69D84A68}" type="pres">
      <dgm:prSet presAssocID="{15828F25-D9DC-474E-BDB7-D0C96BB09D53}" presName="Name9" presStyleLbl="parChTrans1D2" presStyleIdx="1" presStyleCnt="8"/>
      <dgm:spPr/>
      <dgm:t>
        <a:bodyPr/>
        <a:lstStyle/>
        <a:p>
          <a:endParaRPr lang="ru-RU"/>
        </a:p>
      </dgm:t>
    </dgm:pt>
    <dgm:pt modelId="{40A4609C-9060-46DB-B6FB-91E6E6B2159D}" type="pres">
      <dgm:prSet presAssocID="{15828F25-D9DC-474E-BDB7-D0C96BB09D53}" presName="connTx" presStyleLbl="parChTrans1D2" presStyleIdx="1" presStyleCnt="8"/>
      <dgm:spPr/>
      <dgm:t>
        <a:bodyPr/>
        <a:lstStyle/>
        <a:p>
          <a:endParaRPr lang="ru-RU"/>
        </a:p>
      </dgm:t>
    </dgm:pt>
    <dgm:pt modelId="{B4689F4D-C616-4B5A-AB08-969AFEC6F29C}" type="pres">
      <dgm:prSet presAssocID="{5A305073-4AE3-4F5A-9103-E20EE30AA624}" presName="node" presStyleLbl="node1" presStyleIdx="1" presStyleCnt="8" custScaleX="131347" custScaleY="125789" custRadScaleRad="98008" custRadScaleInc="3988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479B8-58DF-48DD-AC0B-D0C5FC6877CB}" type="pres">
      <dgm:prSet presAssocID="{7FE7A46F-F120-46C2-8441-BB1D9BA17B40}" presName="Name9" presStyleLbl="parChTrans1D2" presStyleIdx="2" presStyleCnt="8"/>
      <dgm:spPr/>
      <dgm:t>
        <a:bodyPr/>
        <a:lstStyle/>
        <a:p>
          <a:endParaRPr lang="ru-RU"/>
        </a:p>
      </dgm:t>
    </dgm:pt>
    <dgm:pt modelId="{6CEA8AA8-969F-4D16-AA37-493DEC7B2497}" type="pres">
      <dgm:prSet presAssocID="{7FE7A46F-F120-46C2-8441-BB1D9BA17B40}" presName="connTx" presStyleLbl="parChTrans1D2" presStyleIdx="2" presStyleCnt="8"/>
      <dgm:spPr/>
      <dgm:t>
        <a:bodyPr/>
        <a:lstStyle/>
        <a:p>
          <a:endParaRPr lang="ru-RU"/>
        </a:p>
      </dgm:t>
    </dgm:pt>
    <dgm:pt modelId="{A6529843-AF44-44C9-93DF-E3B0991FDD04}" type="pres">
      <dgm:prSet presAssocID="{C6A1BDBE-B799-45DE-8DF1-D0A56A293435}" presName="node" presStyleLbl="node1" presStyleIdx="2" presStyleCnt="8" custScaleX="124060" custScaleY="118874" custRadScaleRad="143981" custRadScaleInc="-162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811FC-7971-4430-8A28-1798A91448B2}" type="pres">
      <dgm:prSet presAssocID="{F986B101-2D04-4E3D-8735-12066002DCA2}" presName="Name9" presStyleLbl="parChTrans1D2" presStyleIdx="3" presStyleCnt="8"/>
      <dgm:spPr/>
      <dgm:t>
        <a:bodyPr/>
        <a:lstStyle/>
        <a:p>
          <a:endParaRPr lang="ru-RU"/>
        </a:p>
      </dgm:t>
    </dgm:pt>
    <dgm:pt modelId="{DF6EDE72-0B1B-4A13-B586-C939D94F44B0}" type="pres">
      <dgm:prSet presAssocID="{F986B101-2D04-4E3D-8735-12066002DCA2}" presName="connTx" presStyleLbl="parChTrans1D2" presStyleIdx="3" presStyleCnt="8"/>
      <dgm:spPr/>
      <dgm:t>
        <a:bodyPr/>
        <a:lstStyle/>
        <a:p>
          <a:endParaRPr lang="ru-RU"/>
        </a:p>
      </dgm:t>
    </dgm:pt>
    <dgm:pt modelId="{B73BB58B-01B7-42F4-9905-9F1B2B2B2E86}" type="pres">
      <dgm:prSet presAssocID="{D3913F27-E24C-40CD-AFE9-DDAE93138E32}" presName="node" presStyleLbl="node1" presStyleIdx="3" presStyleCnt="8" custScaleX="124838" custScaleY="128160" custRadScaleRad="95823" custRadScaleInc="-218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4AD7-3C30-42FD-9169-981E636C19E5}" type="pres">
      <dgm:prSet presAssocID="{4199C120-FE21-41AC-9A33-F6885A63D66E}" presName="Name9" presStyleLbl="parChTrans1D2" presStyleIdx="4" presStyleCnt="8"/>
      <dgm:spPr/>
      <dgm:t>
        <a:bodyPr/>
        <a:lstStyle/>
        <a:p>
          <a:endParaRPr lang="ru-RU"/>
        </a:p>
      </dgm:t>
    </dgm:pt>
    <dgm:pt modelId="{ACABAC21-A12D-4CBC-B952-3A73C95768F1}" type="pres">
      <dgm:prSet presAssocID="{4199C120-FE21-41AC-9A33-F6885A63D66E}" presName="connTx" presStyleLbl="parChTrans1D2" presStyleIdx="4" presStyleCnt="8"/>
      <dgm:spPr/>
      <dgm:t>
        <a:bodyPr/>
        <a:lstStyle/>
        <a:p>
          <a:endParaRPr lang="ru-RU"/>
        </a:p>
      </dgm:t>
    </dgm:pt>
    <dgm:pt modelId="{21AB2C71-7445-44F1-88DA-8920B87614F7}" type="pres">
      <dgm:prSet presAssocID="{C3B366E1-35BE-4501-9211-79E56F24F0B1}" presName="node" presStyleLbl="node1" presStyleIdx="4" presStyleCnt="8" custScaleX="127730" custScaleY="124231" custRadScaleRad="79290" custRadScaleInc="306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77F757-3B32-403B-9FB4-5A458C40532B}" type="pres">
      <dgm:prSet presAssocID="{3191FA6B-1758-4C82-9343-3C451845841E}" presName="Name9" presStyleLbl="parChTrans1D2" presStyleIdx="5" presStyleCnt="8"/>
      <dgm:spPr/>
      <dgm:t>
        <a:bodyPr/>
        <a:lstStyle/>
        <a:p>
          <a:endParaRPr lang="ru-RU"/>
        </a:p>
      </dgm:t>
    </dgm:pt>
    <dgm:pt modelId="{6F378AE5-DD13-4926-A862-D8F89D777187}" type="pres">
      <dgm:prSet presAssocID="{3191FA6B-1758-4C82-9343-3C451845841E}" presName="connTx" presStyleLbl="parChTrans1D2" presStyleIdx="5" presStyleCnt="8"/>
      <dgm:spPr/>
      <dgm:t>
        <a:bodyPr/>
        <a:lstStyle/>
        <a:p>
          <a:endParaRPr lang="ru-RU"/>
        </a:p>
      </dgm:t>
    </dgm:pt>
    <dgm:pt modelId="{AE097EF2-D6B0-4420-BCA2-D06C16EB968E}" type="pres">
      <dgm:prSet presAssocID="{23FBB212-6D30-411E-8028-AB17790F4BDE}" presName="node" presStyleLbl="node1" presStyleIdx="5" presStyleCnt="8" custScaleX="146162" custScaleY="142348" custRadScaleRad="104294" custRadScaleInc="427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06A87-77B5-4430-837E-8734C72F5509}" type="pres">
      <dgm:prSet presAssocID="{60BF893E-2AB0-41B7-87F8-020F75A5496E}" presName="Name9" presStyleLbl="parChTrans1D2" presStyleIdx="6" presStyleCnt="8"/>
      <dgm:spPr/>
      <dgm:t>
        <a:bodyPr/>
        <a:lstStyle/>
        <a:p>
          <a:endParaRPr lang="ru-RU"/>
        </a:p>
      </dgm:t>
    </dgm:pt>
    <dgm:pt modelId="{99AECF4A-8B33-4FD0-BE42-748FD84278C7}" type="pres">
      <dgm:prSet presAssocID="{60BF893E-2AB0-41B7-87F8-020F75A5496E}" presName="connTx" presStyleLbl="parChTrans1D2" presStyleIdx="6" presStyleCnt="8"/>
      <dgm:spPr/>
      <dgm:t>
        <a:bodyPr/>
        <a:lstStyle/>
        <a:p>
          <a:endParaRPr lang="ru-RU"/>
        </a:p>
      </dgm:t>
    </dgm:pt>
    <dgm:pt modelId="{3EDC3AD6-88CA-4A8B-BA27-C444503CF7F7}" type="pres">
      <dgm:prSet presAssocID="{FD074C87-6399-4D0E-8C08-F5B00CE9D81A}" presName="node" presStyleLbl="node1" presStyleIdx="6" presStyleCnt="8" custScaleX="121163" custScaleY="108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B7F4F2-87E9-49C5-84E3-3D0F430F9ABB}" type="pres">
      <dgm:prSet presAssocID="{907376ED-A4AB-4C2A-A46B-5D6EEB945AD6}" presName="Name9" presStyleLbl="parChTrans1D2" presStyleIdx="7" presStyleCnt="8"/>
      <dgm:spPr/>
      <dgm:t>
        <a:bodyPr/>
        <a:lstStyle/>
        <a:p>
          <a:endParaRPr lang="ru-RU"/>
        </a:p>
      </dgm:t>
    </dgm:pt>
    <dgm:pt modelId="{0FDE4F5C-59F1-4B91-870C-2490DC0AE0F5}" type="pres">
      <dgm:prSet presAssocID="{907376ED-A4AB-4C2A-A46B-5D6EEB945AD6}" presName="connTx" presStyleLbl="parChTrans1D2" presStyleIdx="7" presStyleCnt="8"/>
      <dgm:spPr/>
      <dgm:t>
        <a:bodyPr/>
        <a:lstStyle/>
        <a:p>
          <a:endParaRPr lang="ru-RU"/>
        </a:p>
      </dgm:t>
    </dgm:pt>
    <dgm:pt modelId="{A97A6B5D-87BF-47D7-A474-FBFB4B319D2D}" type="pres">
      <dgm:prSet presAssocID="{D511382B-8106-46A7-8370-E61F125DA171}" presName="node" presStyleLbl="node1" presStyleIdx="7" presStyleCnt="8" custScaleX="146163" custScaleY="130810" custRadScaleRad="128377" custRadScaleInc="-375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8CFBF4B4-82A3-4BF3-B11B-BA6BBAF20C3D}" type="presOf" srcId="{3191FA6B-1758-4C82-9343-3C451845841E}" destId="{E077F757-3B32-403B-9FB4-5A458C40532B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0B7C0FFF-0182-4F3B-BAA7-F8D69405D112}" srcId="{B179D74B-D7BA-4ED1-A72F-D0DA76E8417A}" destId="{D511382B-8106-46A7-8370-E61F125DA171}" srcOrd="7" destOrd="0" parTransId="{907376ED-A4AB-4C2A-A46B-5D6EEB945AD6}" sibTransId="{76D3DE2F-22DC-4C62-B4B2-F5E13B2FA90B}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0FC5B152-A034-4ABC-B14A-C2079A66D340}" type="presOf" srcId="{4199C120-FE21-41AC-9A33-F6885A63D66E}" destId="{38A04AD7-3C30-42FD-9169-981E636C19E5}" srcOrd="0" destOrd="0" presId="urn:microsoft.com/office/officeart/2005/8/layout/radial1"/>
    <dgm:cxn modelId="{98E4069F-C7FA-404C-81EB-2C9AA5659566}" type="presOf" srcId="{C3B366E1-35BE-4501-9211-79E56F24F0B1}" destId="{21AB2C71-7445-44F1-88DA-8920B87614F7}" srcOrd="0" destOrd="0" presId="urn:microsoft.com/office/officeart/2005/8/layout/radial1"/>
    <dgm:cxn modelId="{9704A7A9-1034-44C3-A073-71C1149824A7}" type="presOf" srcId="{D3913F27-E24C-40CD-AFE9-DDAE93138E32}" destId="{B73BB58B-01B7-42F4-9905-9F1B2B2B2E86}" srcOrd="0" destOrd="0" presId="urn:microsoft.com/office/officeart/2005/8/layout/radial1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90C37FFE-1729-4B37-8AB0-22D72DF66F16}" type="presOf" srcId="{065A3735-5D80-4FA3-B867-379611BFBD38}" destId="{9F81A141-1B04-4A03-B238-37F7A90993F2}" srcOrd="0" destOrd="0" presId="urn:microsoft.com/office/officeart/2005/8/layout/radial1"/>
    <dgm:cxn modelId="{86ADD094-1835-4499-AAD9-8E9592C64D25}" type="presOf" srcId="{7FE7A46F-F120-46C2-8441-BB1D9BA17B40}" destId="{6CEA8AA8-969F-4D16-AA37-493DEC7B2497}" srcOrd="1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6F8EA76C-B475-4A44-9014-B868DDDEE306}" type="presOf" srcId="{5A305073-4AE3-4F5A-9103-E20EE30AA624}" destId="{B4689F4D-C616-4B5A-AB08-969AFEC6F29C}" srcOrd="0" destOrd="0" presId="urn:microsoft.com/office/officeart/2005/8/layout/radial1"/>
    <dgm:cxn modelId="{EDA3CA1D-3E9C-42C3-80F7-97EECDA76C52}" type="presOf" srcId="{F986B101-2D04-4E3D-8735-12066002DCA2}" destId="{E5D811FC-7971-4430-8A28-1798A91448B2}" srcOrd="0" destOrd="0" presId="urn:microsoft.com/office/officeart/2005/8/layout/radial1"/>
    <dgm:cxn modelId="{0F0C3CB5-BC60-4AFA-9441-AD7F1733A6E0}" srcId="{B179D74B-D7BA-4ED1-A72F-D0DA76E8417A}" destId="{FD074C87-6399-4D0E-8C08-F5B00CE9D81A}" srcOrd="6" destOrd="0" parTransId="{60BF893E-2AB0-41B7-87F8-020F75A5496E}" sibTransId="{7E5F65A8-892C-4074-8CE6-25684269FED7}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79D04740-7DC3-4026-804F-9ACD627BE809}" type="presOf" srcId="{4199C120-FE21-41AC-9A33-F6885A63D66E}" destId="{ACABAC21-A12D-4CBC-B952-3A73C95768F1}" srcOrd="1" destOrd="0" presId="urn:microsoft.com/office/officeart/2005/8/layout/radial1"/>
    <dgm:cxn modelId="{46105EC6-8EBD-4DE7-92FB-CBA1815A2D50}" type="presOf" srcId="{15828F25-D9DC-474E-BDB7-D0C96BB09D53}" destId="{09F81971-61A1-4CB0-8EEA-38BD69D84A68}" srcOrd="0" destOrd="0" presId="urn:microsoft.com/office/officeart/2005/8/layout/radial1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E425529A-17E4-4FB7-81C0-58640253B14B}" type="presOf" srcId="{1F8E4B7B-3190-492B-BA7B-9B52CE7D79BE}" destId="{FC4E895A-5CB6-4776-9D34-BC12EF08CF61}" srcOrd="0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395F279D-BAB4-4322-9632-771BC7DBE169}" type="presOf" srcId="{607EE9E9-D002-42FE-B74D-D945412804DF}" destId="{9C4E9843-91FB-4B66-AD05-A718EA51A920}" srcOrd="1" destOrd="0" presId="urn:microsoft.com/office/officeart/2005/8/layout/radial1"/>
    <dgm:cxn modelId="{59A7D788-B81A-44F1-809B-7D1B205EFD10}" type="presOf" srcId="{60BF893E-2AB0-41B7-87F8-020F75A5496E}" destId="{0CF06A87-77B5-4430-837E-8734C72F5509}" srcOrd="0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97BC6AFE-989F-4D96-941C-9813F9F95433}" type="presOf" srcId="{607EE9E9-D002-42FE-B74D-D945412804DF}" destId="{2CB797D3-131D-4B40-8D1C-3C0BCCD4E26A}" srcOrd="0" destOrd="0" presId="urn:microsoft.com/office/officeart/2005/8/layout/radial1"/>
    <dgm:cxn modelId="{F71EDE10-88B0-4C87-96D1-B1C608FB978C}" type="presOf" srcId="{C6A1BDBE-B799-45DE-8DF1-D0A56A293435}" destId="{A6529843-AF44-44C9-93DF-E3B0991FDD04}" srcOrd="0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8100EC60-7A52-4F69-B99B-3643C1065F1D}" srcId="{B179D74B-D7BA-4ED1-A72F-D0DA76E8417A}" destId="{23FBB212-6D30-411E-8028-AB17790F4BDE}" srcOrd="5" destOrd="0" parTransId="{3191FA6B-1758-4C82-9343-3C451845841E}" sibTransId="{B2B07631-1FEE-4BEE-BDAD-D76A4D225A0B}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324F98E3-CADA-46FE-8898-3F8A67084E91}" type="presOf" srcId="{7FE7A46F-F120-46C2-8441-BB1D9BA17B40}" destId="{6CE479B8-58DF-48DD-AC0B-D0C5FC6877CB}" srcOrd="0" destOrd="0" presId="urn:microsoft.com/office/officeart/2005/8/layout/radial1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3076A423-90A1-4BDC-89AA-27A37F8C22F4}" type="presOf" srcId="{23FBB212-6D30-411E-8028-AB17790F4BDE}" destId="{AE097EF2-D6B0-4420-BCA2-D06C16EB968E}" srcOrd="0" destOrd="0" presId="urn:microsoft.com/office/officeart/2005/8/layout/radial1"/>
    <dgm:cxn modelId="{07EC1354-F128-4776-806F-CDEC97DD1499}" type="presOf" srcId="{FD074C87-6399-4D0E-8C08-F5B00CE9D81A}" destId="{3EDC3AD6-88CA-4A8B-BA27-C444503CF7F7}" srcOrd="0" destOrd="0" presId="urn:microsoft.com/office/officeart/2005/8/layout/radial1"/>
    <dgm:cxn modelId="{80BBFF82-3BB8-4C8E-A409-C9E87F4BA306}" type="presOf" srcId="{60BF893E-2AB0-41B7-87F8-020F75A5496E}" destId="{99AECF4A-8B33-4FD0-BE42-748FD84278C7}" srcOrd="1" destOrd="0" presId="urn:microsoft.com/office/officeart/2005/8/layout/radial1"/>
    <dgm:cxn modelId="{45FFF023-6DBC-4A32-8C71-1655279A2522}" type="presOf" srcId="{3191FA6B-1758-4C82-9343-3C451845841E}" destId="{6F378AE5-DD13-4926-A862-D8F89D777187}" srcOrd="1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0EFAB3FE-380A-4523-8E99-BE089298888D}" type="presOf" srcId="{B179D74B-D7BA-4ED1-A72F-D0DA76E8417A}" destId="{22672531-8C33-499F-A8B8-1F76FA72B8E1}" srcOrd="0" destOrd="0" presId="urn:microsoft.com/office/officeart/2005/8/layout/radial1"/>
    <dgm:cxn modelId="{F94FE156-514C-4ADD-B32E-4C4628037DFD}" type="presOf" srcId="{15828F25-D9DC-474E-BDB7-D0C96BB09D53}" destId="{40A4609C-9060-46DB-B6FB-91E6E6B2159D}" srcOrd="1" destOrd="0" presId="urn:microsoft.com/office/officeart/2005/8/layout/radial1"/>
    <dgm:cxn modelId="{74FEA068-05E4-43D5-89EB-56CE9DDF048F}" type="presOf" srcId="{907376ED-A4AB-4C2A-A46B-5D6EEB945AD6}" destId="{0FDE4F5C-59F1-4B91-870C-2490DC0AE0F5}" srcOrd="1" destOrd="0" presId="urn:microsoft.com/office/officeart/2005/8/layout/radial1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72C458F5-A514-48E7-9C3B-0799D0F665CB}" type="presOf" srcId="{907376ED-A4AB-4C2A-A46B-5D6EEB945AD6}" destId="{C3B7F4F2-87E9-49C5-84E3-3D0F430F9ABB}" srcOrd="0" destOrd="0" presId="urn:microsoft.com/office/officeart/2005/8/layout/radial1"/>
    <dgm:cxn modelId="{667A5451-A910-4B18-A9E6-785E623AD58A}" type="presOf" srcId="{F986B101-2D04-4E3D-8735-12066002DCA2}" destId="{DF6EDE72-0B1B-4A13-B586-C939D94F44B0}" srcOrd="1" destOrd="0" presId="urn:microsoft.com/office/officeart/2005/8/layout/radial1"/>
    <dgm:cxn modelId="{843C4DF8-C123-49E6-A4AC-76BA6CFC1B10}" type="presOf" srcId="{D511382B-8106-46A7-8370-E61F125DA171}" destId="{A97A6B5D-87BF-47D7-A474-FBFB4B319D2D}" srcOrd="0" destOrd="0" presId="urn:microsoft.com/office/officeart/2005/8/layout/radial1"/>
    <dgm:cxn modelId="{11E4DCBD-2D64-45B7-A6C0-29D2E1A31269}" type="presParOf" srcId="{FC4E895A-5CB6-4776-9D34-BC12EF08CF61}" destId="{22672531-8C33-499F-A8B8-1F76FA72B8E1}" srcOrd="0" destOrd="0" presId="urn:microsoft.com/office/officeart/2005/8/layout/radial1"/>
    <dgm:cxn modelId="{A42ABB67-42A8-4EA0-848E-802D21BB4AC6}" type="presParOf" srcId="{FC4E895A-5CB6-4776-9D34-BC12EF08CF61}" destId="{2CB797D3-131D-4B40-8D1C-3C0BCCD4E26A}" srcOrd="1" destOrd="0" presId="urn:microsoft.com/office/officeart/2005/8/layout/radial1"/>
    <dgm:cxn modelId="{B4D7A295-F7EC-42B4-8B9E-A8A573081FA5}" type="presParOf" srcId="{2CB797D3-131D-4B40-8D1C-3C0BCCD4E26A}" destId="{9C4E9843-91FB-4B66-AD05-A718EA51A920}" srcOrd="0" destOrd="0" presId="urn:microsoft.com/office/officeart/2005/8/layout/radial1"/>
    <dgm:cxn modelId="{AAB78165-E725-4257-9F32-C0DC02CDB56E}" type="presParOf" srcId="{FC4E895A-5CB6-4776-9D34-BC12EF08CF61}" destId="{9F81A141-1B04-4A03-B238-37F7A90993F2}" srcOrd="2" destOrd="0" presId="urn:microsoft.com/office/officeart/2005/8/layout/radial1"/>
    <dgm:cxn modelId="{04624AE9-3EC6-4002-840D-ECB525EEBDFE}" type="presParOf" srcId="{FC4E895A-5CB6-4776-9D34-BC12EF08CF61}" destId="{09F81971-61A1-4CB0-8EEA-38BD69D84A68}" srcOrd="3" destOrd="0" presId="urn:microsoft.com/office/officeart/2005/8/layout/radial1"/>
    <dgm:cxn modelId="{D6E48B7A-7600-4A6F-8224-FC72023B630E}" type="presParOf" srcId="{09F81971-61A1-4CB0-8EEA-38BD69D84A68}" destId="{40A4609C-9060-46DB-B6FB-91E6E6B2159D}" srcOrd="0" destOrd="0" presId="urn:microsoft.com/office/officeart/2005/8/layout/radial1"/>
    <dgm:cxn modelId="{A7468647-EF96-4226-9DFE-5885AD8C1FE0}" type="presParOf" srcId="{FC4E895A-5CB6-4776-9D34-BC12EF08CF61}" destId="{B4689F4D-C616-4B5A-AB08-969AFEC6F29C}" srcOrd="4" destOrd="0" presId="urn:microsoft.com/office/officeart/2005/8/layout/radial1"/>
    <dgm:cxn modelId="{9EE06939-F32F-4371-AE21-53A3B5A3D815}" type="presParOf" srcId="{FC4E895A-5CB6-4776-9D34-BC12EF08CF61}" destId="{6CE479B8-58DF-48DD-AC0B-D0C5FC6877CB}" srcOrd="5" destOrd="0" presId="urn:microsoft.com/office/officeart/2005/8/layout/radial1"/>
    <dgm:cxn modelId="{5848E9D1-DB2C-44DA-958D-9809F274C7C2}" type="presParOf" srcId="{6CE479B8-58DF-48DD-AC0B-D0C5FC6877CB}" destId="{6CEA8AA8-969F-4D16-AA37-493DEC7B2497}" srcOrd="0" destOrd="0" presId="urn:microsoft.com/office/officeart/2005/8/layout/radial1"/>
    <dgm:cxn modelId="{2FB00508-30DF-461F-BF27-38F7E3D14F14}" type="presParOf" srcId="{FC4E895A-5CB6-4776-9D34-BC12EF08CF61}" destId="{A6529843-AF44-44C9-93DF-E3B0991FDD04}" srcOrd="6" destOrd="0" presId="urn:microsoft.com/office/officeart/2005/8/layout/radial1"/>
    <dgm:cxn modelId="{16A2E799-541D-4116-B290-E41401BFBE57}" type="presParOf" srcId="{FC4E895A-5CB6-4776-9D34-BC12EF08CF61}" destId="{E5D811FC-7971-4430-8A28-1798A91448B2}" srcOrd="7" destOrd="0" presId="urn:microsoft.com/office/officeart/2005/8/layout/radial1"/>
    <dgm:cxn modelId="{2B17DBCD-D115-41C6-A8E8-B788DFBAF5BA}" type="presParOf" srcId="{E5D811FC-7971-4430-8A28-1798A91448B2}" destId="{DF6EDE72-0B1B-4A13-B586-C939D94F44B0}" srcOrd="0" destOrd="0" presId="urn:microsoft.com/office/officeart/2005/8/layout/radial1"/>
    <dgm:cxn modelId="{7E4402F9-D2E7-4280-BE05-9CBB1E4ECB05}" type="presParOf" srcId="{FC4E895A-5CB6-4776-9D34-BC12EF08CF61}" destId="{B73BB58B-01B7-42F4-9905-9F1B2B2B2E86}" srcOrd="8" destOrd="0" presId="urn:microsoft.com/office/officeart/2005/8/layout/radial1"/>
    <dgm:cxn modelId="{2E03F96A-44B0-4B3F-B6DB-429C0201B300}" type="presParOf" srcId="{FC4E895A-5CB6-4776-9D34-BC12EF08CF61}" destId="{38A04AD7-3C30-42FD-9169-981E636C19E5}" srcOrd="9" destOrd="0" presId="urn:microsoft.com/office/officeart/2005/8/layout/radial1"/>
    <dgm:cxn modelId="{8B195B02-D90C-42CA-89F0-190BADCCD39F}" type="presParOf" srcId="{38A04AD7-3C30-42FD-9169-981E636C19E5}" destId="{ACABAC21-A12D-4CBC-B952-3A73C95768F1}" srcOrd="0" destOrd="0" presId="urn:microsoft.com/office/officeart/2005/8/layout/radial1"/>
    <dgm:cxn modelId="{A86C529F-925C-4F79-9D3C-7F7A76252EB6}" type="presParOf" srcId="{FC4E895A-5CB6-4776-9D34-BC12EF08CF61}" destId="{21AB2C71-7445-44F1-88DA-8920B87614F7}" srcOrd="10" destOrd="0" presId="urn:microsoft.com/office/officeart/2005/8/layout/radial1"/>
    <dgm:cxn modelId="{04B93103-342A-44FF-AEDC-5F8F5BCE89CA}" type="presParOf" srcId="{FC4E895A-5CB6-4776-9D34-BC12EF08CF61}" destId="{E077F757-3B32-403B-9FB4-5A458C40532B}" srcOrd="11" destOrd="0" presId="urn:microsoft.com/office/officeart/2005/8/layout/radial1"/>
    <dgm:cxn modelId="{A5D42025-C727-4058-9E17-8D39AE5F7BBD}" type="presParOf" srcId="{E077F757-3B32-403B-9FB4-5A458C40532B}" destId="{6F378AE5-DD13-4926-A862-D8F89D777187}" srcOrd="0" destOrd="0" presId="urn:microsoft.com/office/officeart/2005/8/layout/radial1"/>
    <dgm:cxn modelId="{84DE90C1-3A35-4C80-8647-068D9DD1EAA4}" type="presParOf" srcId="{FC4E895A-5CB6-4776-9D34-BC12EF08CF61}" destId="{AE097EF2-D6B0-4420-BCA2-D06C16EB968E}" srcOrd="12" destOrd="0" presId="urn:microsoft.com/office/officeart/2005/8/layout/radial1"/>
    <dgm:cxn modelId="{CF6D9D90-4900-43EA-9D28-C05103CA022C}" type="presParOf" srcId="{FC4E895A-5CB6-4776-9D34-BC12EF08CF61}" destId="{0CF06A87-77B5-4430-837E-8734C72F5509}" srcOrd="13" destOrd="0" presId="urn:microsoft.com/office/officeart/2005/8/layout/radial1"/>
    <dgm:cxn modelId="{D9FE57BE-9739-48A0-97AF-BEF88E9B46A8}" type="presParOf" srcId="{0CF06A87-77B5-4430-837E-8734C72F5509}" destId="{99AECF4A-8B33-4FD0-BE42-748FD84278C7}" srcOrd="0" destOrd="0" presId="urn:microsoft.com/office/officeart/2005/8/layout/radial1"/>
    <dgm:cxn modelId="{37C2D20D-F40E-498F-9ED6-E63F9F43A4D1}" type="presParOf" srcId="{FC4E895A-5CB6-4776-9D34-BC12EF08CF61}" destId="{3EDC3AD6-88CA-4A8B-BA27-C444503CF7F7}" srcOrd="14" destOrd="0" presId="urn:microsoft.com/office/officeart/2005/8/layout/radial1"/>
    <dgm:cxn modelId="{C50CF7E7-C0D7-4CFC-A78B-13267080DFE7}" type="presParOf" srcId="{FC4E895A-5CB6-4776-9D34-BC12EF08CF61}" destId="{C3B7F4F2-87E9-49C5-84E3-3D0F430F9ABB}" srcOrd="15" destOrd="0" presId="urn:microsoft.com/office/officeart/2005/8/layout/radial1"/>
    <dgm:cxn modelId="{A110D6C6-3352-43FF-A2D2-80DE9A3E2351}" type="presParOf" srcId="{C3B7F4F2-87E9-49C5-84E3-3D0F430F9ABB}" destId="{0FDE4F5C-59F1-4B91-870C-2490DC0AE0F5}" srcOrd="0" destOrd="0" presId="urn:microsoft.com/office/officeart/2005/8/layout/radial1"/>
    <dgm:cxn modelId="{444408E8-B618-4150-A576-B431F8C92A5F}" type="presParOf" srcId="{FC4E895A-5CB6-4776-9D34-BC12EF08CF61}" destId="{A97A6B5D-87BF-47D7-A474-FBFB4B319D2D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528397" y="2232260"/>
          <a:ext cx="2150254" cy="970097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16 492,615</a:t>
          </a:r>
          <a:r>
            <a:rPr lang="ru-RU" sz="1400" b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sp:txBody>
      <dsp:txXfrm>
        <a:off x="3843294" y="2374327"/>
        <a:ext cx="1520460" cy="685963"/>
      </dsp:txXfrm>
    </dsp:sp>
    <dsp:sp modelId="{2CB797D3-131D-4B40-8D1C-3C0BCCD4E26A}">
      <dsp:nvSpPr>
        <dsp:cNvPr id="0" name=""/>
        <dsp:cNvSpPr/>
      </dsp:nvSpPr>
      <dsp:spPr>
        <a:xfrm rot="12784956">
          <a:off x="2968435" y="2000770"/>
          <a:ext cx="1113217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1113217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497214" y="1986893"/>
        <a:ext cx="55660" cy="55660"/>
      </dsp:txXfrm>
    </dsp:sp>
    <dsp:sp modelId="{9F81A141-1B04-4A03-B238-37F7A90993F2}">
      <dsp:nvSpPr>
        <dsp:cNvPr id="0" name=""/>
        <dsp:cNvSpPr/>
      </dsp:nvSpPr>
      <dsp:spPr>
        <a:xfrm>
          <a:off x="1296143" y="288033"/>
          <a:ext cx="1936283" cy="1810713"/>
        </a:xfrm>
        <a:prstGeom prst="ellipse">
          <a:avLst/>
        </a:prstGeom>
        <a:solidFill>
          <a:schemeClr val="accent2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60,0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0,36%</a:t>
          </a:r>
          <a:endParaRPr lang="ru-RU" sz="1400" b="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579705" y="553206"/>
        <a:ext cx="1369159" cy="1280367"/>
      </dsp:txXfrm>
    </dsp:sp>
    <dsp:sp modelId="{09F81971-61A1-4CB0-8EEA-38BD69D84A68}">
      <dsp:nvSpPr>
        <dsp:cNvPr id="0" name=""/>
        <dsp:cNvSpPr/>
      </dsp:nvSpPr>
      <dsp:spPr>
        <a:xfrm rot="2019515">
          <a:off x="5163012" y="3248951"/>
          <a:ext cx="519760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519760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09898" y="3249910"/>
        <a:ext cx="25988" cy="25988"/>
      </dsp:txXfrm>
    </dsp:sp>
    <dsp:sp modelId="{B4689F4D-C616-4B5A-AB08-969AFEC6F29C}">
      <dsp:nvSpPr>
        <dsp:cNvPr id="0" name=""/>
        <dsp:cNvSpPr/>
      </dsp:nvSpPr>
      <dsp:spPr>
        <a:xfrm>
          <a:off x="5472599" y="3024332"/>
          <a:ext cx="1861959" cy="178316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оборона165,92тыс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1,0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745277" y="3285471"/>
        <a:ext cx="1316603" cy="1260891"/>
      </dsp:txXfrm>
    </dsp:sp>
    <dsp:sp modelId="{6CE479B8-58DF-48DD-AC0B-D0C5FC6877CB}">
      <dsp:nvSpPr>
        <dsp:cNvPr id="0" name=""/>
        <dsp:cNvSpPr/>
      </dsp:nvSpPr>
      <dsp:spPr>
        <a:xfrm rot="17983397">
          <a:off x="4678417" y="1900724"/>
          <a:ext cx="766705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766705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42602" y="1895509"/>
        <a:ext cx="38335" cy="38335"/>
      </dsp:txXfrm>
    </dsp:sp>
    <dsp:sp modelId="{A6529843-AF44-44C9-93DF-E3B0991FDD04}">
      <dsp:nvSpPr>
        <dsp:cNvPr id="0" name=""/>
        <dsp:cNvSpPr/>
      </dsp:nvSpPr>
      <dsp:spPr>
        <a:xfrm>
          <a:off x="4794535" y="0"/>
          <a:ext cx="1758659" cy="168514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хозяйство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10 706,056тыс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64,91% 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052085" y="246783"/>
        <a:ext cx="1243559" cy="1191577"/>
      </dsp:txXfrm>
    </dsp:sp>
    <dsp:sp modelId="{E5D811FC-7971-4430-8A28-1798A91448B2}">
      <dsp:nvSpPr>
        <dsp:cNvPr id="0" name=""/>
        <dsp:cNvSpPr/>
      </dsp:nvSpPr>
      <dsp:spPr>
        <a:xfrm rot="20876967">
          <a:off x="5568992" y="2435707"/>
          <a:ext cx="576562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576562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42859" y="2435245"/>
        <a:ext cx="28828" cy="28828"/>
      </dsp:txXfrm>
    </dsp:sp>
    <dsp:sp modelId="{B73BB58B-01B7-42F4-9905-9F1B2B2B2E86}">
      <dsp:nvSpPr>
        <dsp:cNvPr id="0" name=""/>
        <dsp:cNvSpPr/>
      </dsp:nvSpPr>
      <dsp:spPr>
        <a:xfrm>
          <a:off x="6120670" y="1296144"/>
          <a:ext cx="1769688" cy="181678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5 488, 41тыс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33,28 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379835" y="1562205"/>
        <a:ext cx="1251358" cy="1284658"/>
      </dsp:txXfrm>
    </dsp:sp>
    <dsp:sp modelId="{38A04AD7-3C30-42FD-9169-981E636C19E5}">
      <dsp:nvSpPr>
        <dsp:cNvPr id="0" name=""/>
        <dsp:cNvSpPr/>
      </dsp:nvSpPr>
      <dsp:spPr>
        <a:xfrm rot="6035034">
          <a:off x="4313040" y="3352923"/>
          <a:ext cx="338219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338219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473694" y="3358420"/>
        <a:ext cx="16910" cy="16910"/>
      </dsp:txXfrm>
    </dsp:sp>
    <dsp:sp modelId="{21AB2C71-7445-44F1-88DA-8920B87614F7}">
      <dsp:nvSpPr>
        <dsp:cNvPr id="0" name=""/>
        <dsp:cNvSpPr/>
      </dsp:nvSpPr>
      <dsp:spPr>
        <a:xfrm>
          <a:off x="3383864" y="3518918"/>
          <a:ext cx="1810685" cy="176108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кинематография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21,0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0,13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649033" y="3776823"/>
        <a:ext cx="1280347" cy="1245273"/>
      </dsp:txXfrm>
    </dsp:sp>
    <dsp:sp modelId="{D361E89F-B8C5-473F-93AE-E8395697221D}">
      <dsp:nvSpPr>
        <dsp:cNvPr id="0" name=""/>
        <dsp:cNvSpPr/>
      </dsp:nvSpPr>
      <dsp:spPr>
        <a:xfrm rot="9814434">
          <a:off x="3188430" y="3043033"/>
          <a:ext cx="525815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525815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38192" y="3043840"/>
        <a:ext cx="26290" cy="26290"/>
      </dsp:txXfrm>
    </dsp:sp>
    <dsp:sp modelId="{B7D85B20-D7E5-44FC-8F35-59EA31B4697F}">
      <dsp:nvSpPr>
        <dsp:cNvPr id="0" name=""/>
        <dsp:cNvSpPr/>
      </dsp:nvSpPr>
      <dsp:spPr>
        <a:xfrm>
          <a:off x="1224146" y="2448273"/>
          <a:ext cx="2019665" cy="1935205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0,0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руб.0%</a:t>
          </a: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519919" y="2731677"/>
        <a:ext cx="1428119" cy="1368397"/>
      </dsp:txXfrm>
    </dsp:sp>
    <dsp:sp modelId="{4A7B1A07-E4F0-4C30-87B9-3EB407D5B2B1}">
      <dsp:nvSpPr>
        <dsp:cNvPr id="0" name=""/>
        <dsp:cNvSpPr/>
      </dsp:nvSpPr>
      <dsp:spPr>
        <a:xfrm rot="15246437">
          <a:off x="4049543" y="1907413"/>
          <a:ext cx="654719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654719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4360535" y="1904998"/>
        <a:ext cx="32735" cy="32735"/>
      </dsp:txXfrm>
    </dsp:sp>
    <dsp:sp modelId="{6C9CD09E-F22F-4A55-96FD-BB47BC61BA04}">
      <dsp:nvSpPr>
        <dsp:cNvPr id="0" name=""/>
        <dsp:cNvSpPr/>
      </dsp:nvSpPr>
      <dsp:spPr>
        <a:xfrm>
          <a:off x="3384372" y="216024"/>
          <a:ext cx="1417587" cy="1417587"/>
        </a:xfrm>
        <a:prstGeom prst="ellipse">
          <a:avLst/>
        </a:prstGeom>
        <a:solidFill>
          <a:schemeClr val="accent2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51, 23тыс</a:t>
          </a: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b="0" kern="1200" dirty="0" smtClean="0">
              <a:effectLst/>
              <a:latin typeface="Times New Roman" pitchFamily="18" charset="0"/>
              <a:cs typeface="Times New Roman" pitchFamily="18" charset="0"/>
            </a:rPr>
            <a:t>0,31%</a:t>
          </a:r>
          <a:endParaRPr lang="ru-RU" sz="1400" b="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591973" y="423625"/>
        <a:ext cx="1002385" cy="10023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669277" y="2225542"/>
          <a:ext cx="1892900" cy="853991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8104,26</a:t>
          </a:r>
          <a:r>
            <a:rPr lang="ru-RU" sz="1400" b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sp:txBody>
      <dsp:txXfrm>
        <a:off x="3946486" y="2350606"/>
        <a:ext cx="1338482" cy="603863"/>
      </dsp:txXfrm>
    </dsp:sp>
    <dsp:sp modelId="{2CB797D3-131D-4B40-8D1C-3C0BCCD4E26A}">
      <dsp:nvSpPr>
        <dsp:cNvPr id="0" name=""/>
        <dsp:cNvSpPr/>
      </dsp:nvSpPr>
      <dsp:spPr>
        <a:xfrm rot="13806233">
          <a:off x="3439188" y="1846923"/>
          <a:ext cx="102660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26602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926825" y="1833541"/>
        <a:ext cx="51330" cy="51330"/>
      </dsp:txXfrm>
    </dsp:sp>
    <dsp:sp modelId="{9F81A141-1B04-4A03-B238-37F7A90993F2}">
      <dsp:nvSpPr>
        <dsp:cNvPr id="0" name=""/>
        <dsp:cNvSpPr/>
      </dsp:nvSpPr>
      <dsp:spPr>
        <a:xfrm>
          <a:off x="2246066" y="40510"/>
          <a:ext cx="1704539" cy="159399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</a:pPr>
          <a:r>
            <a:rPr lang="ru-RU" sz="1300" kern="12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110,0 тыс. руб.  1,35%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2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495690" y="273946"/>
        <a:ext cx="1205291" cy="1127126"/>
      </dsp:txXfrm>
    </dsp:sp>
    <dsp:sp modelId="{09F81971-61A1-4CB0-8EEA-38BD69D84A68}">
      <dsp:nvSpPr>
        <dsp:cNvPr id="0" name=""/>
        <dsp:cNvSpPr/>
      </dsp:nvSpPr>
      <dsp:spPr>
        <a:xfrm rot="3083048">
          <a:off x="4752337" y="3424949"/>
          <a:ext cx="98031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98031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17988" y="3412723"/>
        <a:ext cx="49015" cy="49015"/>
      </dsp:txXfrm>
    </dsp:sp>
    <dsp:sp modelId="{B4689F4D-C616-4B5A-AB08-969AFEC6F29C}">
      <dsp:nvSpPr>
        <dsp:cNvPr id="0" name=""/>
        <dsp:cNvSpPr/>
      </dsp:nvSpPr>
      <dsp:spPr>
        <a:xfrm>
          <a:off x="5226783" y="3658741"/>
          <a:ext cx="1639110" cy="156975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180,834тыс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2,23%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466825" y="3888626"/>
        <a:ext cx="1159026" cy="1109980"/>
      </dsp:txXfrm>
    </dsp:sp>
    <dsp:sp modelId="{6CE479B8-58DF-48DD-AC0B-D0C5FC6877CB}">
      <dsp:nvSpPr>
        <dsp:cNvPr id="0" name=""/>
        <dsp:cNvSpPr/>
      </dsp:nvSpPr>
      <dsp:spPr>
        <a:xfrm rot="19762397">
          <a:off x="5054964" y="1809719"/>
          <a:ext cx="192725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92725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70412" y="1773820"/>
        <a:ext cx="96362" cy="96362"/>
      </dsp:txXfrm>
    </dsp:sp>
    <dsp:sp modelId="{A6529843-AF44-44C9-93DF-E3B0991FDD04}">
      <dsp:nvSpPr>
        <dsp:cNvPr id="0" name=""/>
        <dsp:cNvSpPr/>
      </dsp:nvSpPr>
      <dsp:spPr>
        <a:xfrm>
          <a:off x="6732243" y="199491"/>
          <a:ext cx="1548174" cy="148345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2278,45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28,11%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958968" y="416738"/>
        <a:ext cx="1094724" cy="1048962"/>
      </dsp:txXfrm>
    </dsp:sp>
    <dsp:sp modelId="{E5D811FC-7971-4430-8A28-1798A91448B2}">
      <dsp:nvSpPr>
        <dsp:cNvPr id="0" name=""/>
        <dsp:cNvSpPr/>
      </dsp:nvSpPr>
      <dsp:spPr>
        <a:xfrm rot="21532209">
          <a:off x="5561246" y="2618726"/>
          <a:ext cx="29215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92151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00018" y="2623705"/>
        <a:ext cx="14607" cy="14607"/>
      </dsp:txXfrm>
    </dsp:sp>
    <dsp:sp modelId="{B73BB58B-01B7-42F4-9905-9F1B2B2B2E86}">
      <dsp:nvSpPr>
        <dsp:cNvPr id="0" name=""/>
        <dsp:cNvSpPr/>
      </dsp:nvSpPr>
      <dsp:spPr>
        <a:xfrm>
          <a:off x="5853225" y="1813099"/>
          <a:ext cx="1557883" cy="159933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</a:t>
          </a:r>
          <a:r>
            <a:rPr lang="ru-RU" sz="1400" kern="1200" dirty="0" smtClean="0"/>
            <a:t>5172,54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63,82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081372" y="2047317"/>
        <a:ext cx="1101589" cy="1130903"/>
      </dsp:txXfrm>
    </dsp:sp>
    <dsp:sp modelId="{38A04AD7-3C30-42FD-9169-981E636C19E5}">
      <dsp:nvSpPr>
        <dsp:cNvPr id="0" name=""/>
        <dsp:cNvSpPr/>
      </dsp:nvSpPr>
      <dsp:spPr>
        <a:xfrm rot="5469420">
          <a:off x="4239492" y="3427495"/>
          <a:ext cx="72067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720671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581811" y="3421761"/>
        <a:ext cx="36033" cy="36033"/>
      </dsp:txXfrm>
    </dsp:sp>
    <dsp:sp modelId="{21AB2C71-7445-44F1-88DA-8920B87614F7}">
      <dsp:nvSpPr>
        <dsp:cNvPr id="0" name=""/>
        <dsp:cNvSpPr/>
      </dsp:nvSpPr>
      <dsp:spPr>
        <a:xfrm>
          <a:off x="3779913" y="3799891"/>
          <a:ext cx="1593973" cy="155030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50,0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0,62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%</a:t>
          </a:r>
        </a:p>
      </dsp:txBody>
      <dsp:txXfrm>
        <a:off x="4013345" y="4026928"/>
        <a:ext cx="1127109" cy="1096234"/>
      </dsp:txXfrm>
    </dsp:sp>
    <dsp:sp modelId="{2D9C51AD-404D-456F-A071-759BC20AC02A}">
      <dsp:nvSpPr>
        <dsp:cNvPr id="0" name=""/>
        <dsp:cNvSpPr/>
      </dsp:nvSpPr>
      <dsp:spPr>
        <a:xfrm rot="17007569">
          <a:off x="4347321" y="1746714"/>
          <a:ext cx="96451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964515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05466" y="1734884"/>
        <a:ext cx="48225" cy="48225"/>
      </dsp:txXfrm>
    </dsp:sp>
    <dsp:sp modelId="{F47F4A28-5EEE-46EE-8800-FC7AC08C4E7C}">
      <dsp:nvSpPr>
        <dsp:cNvPr id="0" name=""/>
        <dsp:cNvSpPr/>
      </dsp:nvSpPr>
      <dsp:spPr>
        <a:xfrm>
          <a:off x="4379758" y="55486"/>
          <a:ext cx="1416381" cy="124792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политика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54,39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0,67%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587182" y="238240"/>
        <a:ext cx="1001533" cy="882415"/>
      </dsp:txXfrm>
    </dsp:sp>
    <dsp:sp modelId="{849C23A5-2F75-4359-AC59-1B6D1AAC1378}">
      <dsp:nvSpPr>
        <dsp:cNvPr id="0" name=""/>
        <dsp:cNvSpPr/>
      </dsp:nvSpPr>
      <dsp:spPr>
        <a:xfrm rot="11150786">
          <a:off x="2824716" y="2501421"/>
          <a:ext cx="87029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7029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238107" y="2491947"/>
        <a:ext cx="43514" cy="43514"/>
      </dsp:txXfrm>
    </dsp:sp>
    <dsp:sp modelId="{7E7D6B64-F620-40EC-B35F-62C81F291C1B}">
      <dsp:nvSpPr>
        <dsp:cNvPr id="0" name=""/>
        <dsp:cNvSpPr/>
      </dsp:nvSpPr>
      <dsp:spPr>
        <a:xfrm>
          <a:off x="1151625" y="1567643"/>
          <a:ext cx="1679980" cy="163239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60,0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0,74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397652" y="1806702"/>
        <a:ext cx="1187926" cy="1154278"/>
      </dsp:txXfrm>
    </dsp:sp>
    <dsp:sp modelId="{9D1B7D6E-04F7-450A-9D07-B5B04439ACF8}">
      <dsp:nvSpPr>
        <dsp:cNvPr id="0" name=""/>
        <dsp:cNvSpPr/>
      </dsp:nvSpPr>
      <dsp:spPr>
        <a:xfrm rot="8754931">
          <a:off x="3016149" y="3324911"/>
          <a:ext cx="1175509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175509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74516" y="3307806"/>
        <a:ext cx="58775" cy="58775"/>
      </dsp:txXfrm>
    </dsp:sp>
    <dsp:sp modelId="{6226B449-309A-47AC-BFF5-0322EED70627}">
      <dsp:nvSpPr>
        <dsp:cNvPr id="0" name=""/>
        <dsp:cNvSpPr/>
      </dsp:nvSpPr>
      <dsp:spPr>
        <a:xfrm>
          <a:off x="1547666" y="3367842"/>
          <a:ext cx="1751985" cy="153594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0" i="0" kern="1200" dirty="0" smtClean="0">
              <a:effectLst/>
              <a:latin typeface="Times New Roman" pitchFamily="18" charset="0"/>
              <a:cs typeface="Times New Roman" pitchFamily="18" charset="0"/>
            </a:rPr>
            <a:t>198,05тыс</a:t>
          </a: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b="1" i="0" kern="1200" dirty="0" smtClean="0">
              <a:effectLst/>
              <a:latin typeface="Times New Roman" pitchFamily="18" charset="0"/>
              <a:cs typeface="Times New Roman" pitchFamily="18" charset="0"/>
            </a:rPr>
            <a:t>2%</a:t>
          </a:r>
          <a:endParaRPr lang="ru-RU" sz="1400" b="1" i="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804238" y="3592776"/>
        <a:ext cx="1238841" cy="10860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627287" y="2260371"/>
          <a:ext cx="1892900" cy="853991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8699,69</a:t>
          </a:r>
          <a:r>
            <a:rPr lang="ru-RU" sz="1400" b="1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sp:txBody>
      <dsp:txXfrm>
        <a:off x="3904496" y="2385435"/>
        <a:ext cx="1338482" cy="603863"/>
      </dsp:txXfrm>
    </dsp:sp>
    <dsp:sp modelId="{2CB797D3-131D-4B40-8D1C-3C0BCCD4E26A}">
      <dsp:nvSpPr>
        <dsp:cNvPr id="0" name=""/>
        <dsp:cNvSpPr/>
      </dsp:nvSpPr>
      <dsp:spPr>
        <a:xfrm rot="16904801">
          <a:off x="4364295" y="1883807"/>
          <a:ext cx="74796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747961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719576" y="1877390"/>
        <a:ext cx="37398" cy="37398"/>
      </dsp:txXfrm>
    </dsp:sp>
    <dsp:sp modelId="{9F81A141-1B04-4A03-B238-37F7A90993F2}">
      <dsp:nvSpPr>
        <dsp:cNvPr id="0" name=""/>
        <dsp:cNvSpPr/>
      </dsp:nvSpPr>
      <dsp:spPr>
        <a:xfrm>
          <a:off x="3900268" y="-191807"/>
          <a:ext cx="2183904" cy="173331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110,0 тыс.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1,26%</a:t>
          </a:r>
          <a:endParaRPr lang="ru-RU" sz="1400" kern="1200" dirty="0" smtClean="0">
            <a:effectLst/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220093" y="62031"/>
        <a:ext cx="1544254" cy="1225640"/>
      </dsp:txXfrm>
    </dsp:sp>
    <dsp:sp modelId="{09F81971-61A1-4CB0-8EEA-38BD69D84A68}">
      <dsp:nvSpPr>
        <dsp:cNvPr id="0" name=""/>
        <dsp:cNvSpPr/>
      </dsp:nvSpPr>
      <dsp:spPr>
        <a:xfrm rot="2820238">
          <a:off x="4811749" y="3365251"/>
          <a:ext cx="81098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1098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96964" y="3357260"/>
        <a:ext cx="40549" cy="40549"/>
      </dsp:txXfrm>
    </dsp:sp>
    <dsp:sp modelId="{B4689F4D-C616-4B5A-AB08-969AFEC6F29C}">
      <dsp:nvSpPr>
        <dsp:cNvPr id="0" name=""/>
        <dsp:cNvSpPr/>
      </dsp:nvSpPr>
      <dsp:spPr>
        <a:xfrm>
          <a:off x="5220069" y="3474681"/>
          <a:ext cx="1639110" cy="156975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187,08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2,15%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5460111" y="3704566"/>
        <a:ext cx="1159026" cy="1109980"/>
      </dsp:txXfrm>
    </dsp:sp>
    <dsp:sp modelId="{6CE479B8-58DF-48DD-AC0B-D0C5FC6877CB}">
      <dsp:nvSpPr>
        <dsp:cNvPr id="0" name=""/>
        <dsp:cNvSpPr/>
      </dsp:nvSpPr>
      <dsp:spPr>
        <a:xfrm rot="19498597">
          <a:off x="4941786" y="1858848"/>
          <a:ext cx="159329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593291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98599" y="1831298"/>
        <a:ext cx="79664" cy="79664"/>
      </dsp:txXfrm>
    </dsp:sp>
    <dsp:sp modelId="{A6529843-AF44-44C9-93DF-E3B0991FDD04}">
      <dsp:nvSpPr>
        <dsp:cNvPr id="0" name=""/>
        <dsp:cNvSpPr/>
      </dsp:nvSpPr>
      <dsp:spPr>
        <a:xfrm>
          <a:off x="6241538" y="234324"/>
          <a:ext cx="1548174" cy="148345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хозяйство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2378,45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27,34% 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468263" y="451571"/>
        <a:ext cx="1094724" cy="1048962"/>
      </dsp:txXfrm>
    </dsp:sp>
    <dsp:sp modelId="{E5D811FC-7971-4430-8A28-1798A91448B2}">
      <dsp:nvSpPr>
        <dsp:cNvPr id="0" name=""/>
        <dsp:cNvSpPr/>
      </dsp:nvSpPr>
      <dsp:spPr>
        <a:xfrm rot="21532209">
          <a:off x="5519256" y="2653556"/>
          <a:ext cx="29215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92151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58028" y="2658535"/>
        <a:ext cx="14607" cy="14607"/>
      </dsp:txXfrm>
    </dsp:sp>
    <dsp:sp modelId="{B73BB58B-01B7-42F4-9905-9F1B2B2B2E86}">
      <dsp:nvSpPr>
        <dsp:cNvPr id="0" name=""/>
        <dsp:cNvSpPr/>
      </dsp:nvSpPr>
      <dsp:spPr>
        <a:xfrm>
          <a:off x="5811236" y="1847929"/>
          <a:ext cx="1557883" cy="159933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5431,91тыс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62,4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039383" y="2082147"/>
        <a:ext cx="1101589" cy="1130903"/>
      </dsp:txXfrm>
    </dsp:sp>
    <dsp:sp modelId="{38A04AD7-3C30-42FD-9169-981E636C19E5}">
      <dsp:nvSpPr>
        <dsp:cNvPr id="0" name=""/>
        <dsp:cNvSpPr/>
      </dsp:nvSpPr>
      <dsp:spPr>
        <a:xfrm rot="5809503">
          <a:off x="4194709" y="3392540"/>
          <a:ext cx="58631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58631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473210" y="3390165"/>
        <a:ext cx="29315" cy="29315"/>
      </dsp:txXfrm>
    </dsp:sp>
    <dsp:sp modelId="{21AB2C71-7445-44F1-88DA-8920B87614F7}">
      <dsp:nvSpPr>
        <dsp:cNvPr id="0" name=""/>
        <dsp:cNvSpPr/>
      </dsp:nvSpPr>
      <dsp:spPr>
        <a:xfrm>
          <a:off x="3563890" y="3690705"/>
          <a:ext cx="1593973" cy="155030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50,0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0,57%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797322" y="3917742"/>
        <a:ext cx="1127109" cy="1096234"/>
      </dsp:txXfrm>
    </dsp:sp>
    <dsp:sp modelId="{E077F757-3B32-403B-9FB4-5A458C40532B}">
      <dsp:nvSpPr>
        <dsp:cNvPr id="0" name=""/>
        <dsp:cNvSpPr/>
      </dsp:nvSpPr>
      <dsp:spPr>
        <a:xfrm rot="13742697">
          <a:off x="3639973" y="2008926"/>
          <a:ext cx="71119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71119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977792" y="2003429"/>
        <a:ext cx="35559" cy="35559"/>
      </dsp:txXfrm>
    </dsp:sp>
    <dsp:sp modelId="{AE097EF2-D6B0-4420-BCA2-D06C16EB968E}">
      <dsp:nvSpPr>
        <dsp:cNvPr id="0" name=""/>
        <dsp:cNvSpPr/>
      </dsp:nvSpPr>
      <dsp:spPr>
        <a:xfrm>
          <a:off x="2261759" y="186119"/>
          <a:ext cx="1823990" cy="177639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60,0 тыс. руб.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0,67%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528876" y="446266"/>
        <a:ext cx="1289756" cy="1256100"/>
      </dsp:txXfrm>
    </dsp:sp>
    <dsp:sp modelId="{0CF06A87-77B5-4430-837E-8734C72F5509}">
      <dsp:nvSpPr>
        <dsp:cNvPr id="0" name=""/>
        <dsp:cNvSpPr/>
      </dsp:nvSpPr>
      <dsp:spPr>
        <a:xfrm rot="10624824">
          <a:off x="3196218" y="2734187"/>
          <a:ext cx="43734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437342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403956" y="2735536"/>
        <a:ext cx="21867" cy="21867"/>
      </dsp:txXfrm>
    </dsp:sp>
    <dsp:sp modelId="{3EDC3AD6-88CA-4A8B-BA27-C444503CF7F7}">
      <dsp:nvSpPr>
        <dsp:cNvPr id="0" name=""/>
        <dsp:cNvSpPr/>
      </dsp:nvSpPr>
      <dsp:spPr>
        <a:xfrm>
          <a:off x="1685698" y="2117519"/>
          <a:ext cx="1512021" cy="1357167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политика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56,69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руб.0,65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907128" y="2316272"/>
        <a:ext cx="1069161" cy="959661"/>
      </dsp:txXfrm>
    </dsp:sp>
    <dsp:sp modelId="{C3B7F4F2-87E9-49C5-84E3-3D0F430F9ABB}">
      <dsp:nvSpPr>
        <dsp:cNvPr id="0" name=""/>
        <dsp:cNvSpPr/>
      </dsp:nvSpPr>
      <dsp:spPr>
        <a:xfrm rot="8339339">
          <a:off x="2947186" y="3499425"/>
          <a:ext cx="1357248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357248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91879" y="3477777"/>
        <a:ext cx="67862" cy="67862"/>
      </dsp:txXfrm>
    </dsp:sp>
    <dsp:sp modelId="{A97A6B5D-87BF-47D7-A474-FBFB4B319D2D}">
      <dsp:nvSpPr>
        <dsp:cNvPr id="0" name=""/>
        <dsp:cNvSpPr/>
      </dsp:nvSpPr>
      <dsp:spPr>
        <a:xfrm>
          <a:off x="1547656" y="3709618"/>
          <a:ext cx="1824002" cy="163240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425,56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. руб. 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5</a:t>
          </a:r>
          <a:r>
            <a:rPr lang="ru-RU" sz="1400" b="1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1814775" y="3948679"/>
        <a:ext cx="1289764" cy="11542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056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26 0,'0'-26'141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2.2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3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  <inkml:trace contextRef="#ctx0" brushRef="#br0" timeOffset="134">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085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743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C79-5ED1-4DAD-90EB-9B8EC6A42A78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18AA-48E1-4AB7-BC54-E2C0A418E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8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6964" y="274638"/>
            <a:ext cx="8230073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6964" y="1600200"/>
            <a:ext cx="4038349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7107" y="1600200"/>
            <a:ext cx="403993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6964" y="3938589"/>
            <a:ext cx="4038349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7107" y="3938589"/>
            <a:ext cx="403993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7E114-6936-4D08-B4D4-449ECC124D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051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вс 05.01.25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7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-sovet@bahch.rk.gov.r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5.xml"/><Relationship Id="rId3" Type="http://schemas.openxmlformats.org/officeDocument/2006/relationships/slide" Target="slide6.xml"/><Relationship Id="rId7" Type="http://schemas.openxmlformats.org/officeDocument/2006/relationships/image" Target="../media/image7.emf"/><Relationship Id="rId12" Type="http://schemas.openxmlformats.org/officeDocument/2006/relationships/customXml" Target="../ink/ink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9.emf"/><Relationship Id="rId5" Type="http://schemas.openxmlformats.org/officeDocument/2006/relationships/image" Target="../media/image6.png"/><Relationship Id="rId10" Type="http://schemas.openxmlformats.org/officeDocument/2006/relationships/customXml" Target="../ink/ink3.xml"/><Relationship Id="rId4" Type="http://schemas.openxmlformats.org/officeDocument/2006/relationships/slide" Target="slide19.xml"/><Relationship Id="rId9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571" y="1988840"/>
            <a:ext cx="6400800" cy="346458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12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x-none" sz="14400" b="1" i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юджет</a:t>
            </a:r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</a:t>
            </a:r>
            <a:endParaRPr lang="ru-RU" sz="14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Тенистовское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x-none" sz="144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поселени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endParaRPr lang="ru-RU" sz="14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 района Республики Крым</a:t>
            </a:r>
          </a:p>
          <a:p>
            <a:pPr algn="ctr"/>
            <a:r>
              <a:rPr lang="x-none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r>
              <a:rPr lang="en-US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на плановый период 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144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</a:t>
            </a:r>
          </a:p>
          <a:p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08720"/>
            <a:ext cx="8424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Бюджет для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41367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640064" y="3553734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185848" y="200888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13275" y="2193368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739436" y="1412776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8104,26тыс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образования </a:t>
            </a:r>
            <a:r>
              <a:rPr lang="ru-RU" sz="2000" b="1" cap="none" spc="0" dirty="0" err="1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Тенистовское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Республики Крым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2891281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2525,24 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231827" y="4523046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1348,31тыс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36" name="TextBox 35"/>
          <p:cNvSpPr txBox="1"/>
          <p:nvPr/>
        </p:nvSpPr>
        <p:spPr>
          <a:xfrm flipH="1">
            <a:off x="323528" y="2891281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2 200,00 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20155" y="2891279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4230,71тыс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</p:spTree>
    <p:extLst>
      <p:ext uri="{BB962C8B-B14F-4D97-AF65-F5344CB8AC3E}">
        <p14:creationId xmlns:p14="http://schemas.microsoft.com/office/powerpoint/2010/main" val="293632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15" name="Ромб 14"/>
          <p:cNvSpPr/>
          <p:nvPr/>
        </p:nvSpPr>
        <p:spPr>
          <a:xfrm rot="17760000">
            <a:off x="56441" y="1623207"/>
            <a:ext cx="3947075" cy="25920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Земельный налог 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1636,24тыс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3311860" y="2811233"/>
            <a:ext cx="2412268" cy="1728192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4230,71тыс</a:t>
            </a:r>
            <a:r>
              <a:rPr lang="ru-RU" sz="2000" b="1" dirty="0">
                <a:solidFill>
                  <a:schemeClr val="tx1"/>
                </a:solidFill>
              </a:rPr>
              <a:t>. руб.</a:t>
            </a:r>
          </a:p>
        </p:txBody>
      </p:sp>
      <p:sp>
        <p:nvSpPr>
          <p:cNvPr id="13" name="Ромб 12"/>
          <p:cNvSpPr/>
          <p:nvPr/>
        </p:nvSpPr>
        <p:spPr>
          <a:xfrm rot="3120000">
            <a:off x="4500000" y="1620000"/>
            <a:ext cx="3915867" cy="2448000"/>
          </a:xfrm>
          <a:prstGeom prst="diamond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1639,6 </a:t>
            </a:r>
            <a:r>
              <a:rPr lang="ru-RU" dirty="0" smtClean="0">
                <a:solidFill>
                  <a:schemeClr val="tx1"/>
                </a:solidFill>
              </a:rPr>
              <a:t>тыс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руб.</a:t>
            </a: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2195736" y="4653136"/>
            <a:ext cx="4464496" cy="2016224"/>
          </a:xfrm>
          <a:prstGeom prst="triangl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Единый с/х налог </a:t>
            </a:r>
            <a:r>
              <a:rPr lang="ru-RU" dirty="0" smtClean="0"/>
              <a:t>533,87  </a:t>
            </a:r>
            <a:r>
              <a:rPr lang="ru-RU" dirty="0" err="1" smtClean="0"/>
              <a:t>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03848" y="908720"/>
            <a:ext cx="194421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Налог на имущество физических лиц</a:t>
            </a:r>
          </a:p>
          <a:p>
            <a:pPr algn="ctr"/>
            <a:r>
              <a:rPr lang="ru-RU" dirty="0"/>
              <a:t>421тыс</a:t>
            </a:r>
            <a:r>
              <a:rPr lang="ru-RU" dirty="0" smtClean="0"/>
              <a:t>.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318341" y="1203120"/>
            <a:ext cx="2664296" cy="200348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2525,24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104237" y="2204864"/>
            <a:ext cx="3096344" cy="259228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1164,76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5" name="Пятиугольник 4">
            <a:extLst>
              <a:ext uri="{FF2B5EF4-FFF2-40B4-BE49-F238E27FC236}">
                <a16:creationId xmlns="" xmlns:a16="http://schemas.microsoft.com/office/drawing/2014/main" id="{93A9C8AE-7981-4942-88E0-ADD20BB9521A}"/>
              </a:ext>
            </a:extLst>
          </p:cNvPr>
          <p:cNvSpPr/>
          <p:nvPr/>
        </p:nvSpPr>
        <p:spPr>
          <a:xfrm>
            <a:off x="5967382" y="836712"/>
            <a:ext cx="3021067" cy="2484276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     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599,53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2" name="Шестиугольник 1"/>
          <p:cNvSpPr/>
          <p:nvPr/>
        </p:nvSpPr>
        <p:spPr>
          <a:xfrm>
            <a:off x="3923928" y="3501008"/>
            <a:ext cx="2500864" cy="22213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Прочие неналоговые</a:t>
            </a:r>
          </a:p>
          <a:p>
            <a:pPr algn="ctr"/>
            <a:r>
              <a:rPr lang="ru-RU" dirty="0" smtClean="0"/>
              <a:t>20,95 </a:t>
            </a:r>
            <a:r>
              <a:rPr lang="ru-RU" dirty="0" err="1" smtClean="0"/>
              <a:t>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660232" y="4149080"/>
            <a:ext cx="2328217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/>
              <a:t>ДОХОДЫ ОТ ПРОДАЖИ МАТЕРИАЛЬНЫХ И НЕМАТЕРИАЛЬНЫХ </a:t>
            </a:r>
            <a:r>
              <a:rPr lang="ru-RU" sz="1100" dirty="0" smtClean="0"/>
              <a:t>АКТИВОВ </a:t>
            </a:r>
            <a:r>
              <a:rPr lang="ru-RU" sz="1100" dirty="0" smtClean="0"/>
              <a:t>740 </a:t>
            </a:r>
            <a:r>
              <a:rPr lang="ru-RU" sz="1100" dirty="0" err="1" smtClean="0"/>
              <a:t>тыс.руб</a:t>
            </a:r>
            <a:r>
              <a:rPr lang="ru-RU" sz="1100" dirty="0" smtClean="0"/>
              <a:t>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91247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</a:t>
            </a:r>
            <a:r>
              <a:rPr lang="ru-RU" sz="32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7382314">
            <a:off x="594913" y="2136164"/>
            <a:ext cx="3156998" cy="3322728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на территориях, где отсутствуют военные комиссариаты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180,83тыс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4091463">
            <a:off x="5270079" y="2210158"/>
            <a:ext cx="3097764" cy="3528141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 полномочий в сфере административной ответственности 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1,45тыс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540380" y="3244334"/>
            <a:ext cx="2063238" cy="174516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1348,31 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объединение 8"/>
          <p:cNvSpPr/>
          <p:nvPr/>
        </p:nvSpPr>
        <p:spPr>
          <a:xfrm>
            <a:off x="2549386" y="725380"/>
            <a:ext cx="4263187" cy="2376264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субъекта Российской Федерации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1166,03ру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67081" y="3244334"/>
            <a:ext cx="253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692696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sz="24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образования  </a:t>
            </a:r>
            <a:r>
              <a:rPr lang="ru-RU" sz="2400" b="1" dirty="0" err="1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Тенистовское</a:t>
            </a:r>
            <a:r>
              <a:rPr lang="ru-RU" sz="24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района Республики Крым на </a:t>
            </a:r>
            <a:r>
              <a:rPr lang="ru-RU" sz="24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47864" y="2262356"/>
            <a:ext cx="4424852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8699,69</a:t>
            </a:r>
            <a:r>
              <a:rPr lang="ru-RU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</a:p>
        </p:txBody>
      </p:sp>
      <p:sp>
        <p:nvSpPr>
          <p:cNvPr id="4" name="Стрелка вправо 3"/>
          <p:cNvSpPr/>
          <p:nvPr/>
        </p:nvSpPr>
        <p:spPr>
          <a:xfrm rot="20204792">
            <a:off x="1064969" y="317135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 rot="12069900">
            <a:off x="6756917" y="314884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16200000">
            <a:off x="3787322" y="4100837"/>
            <a:ext cx="1735644" cy="294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20154" y="3873100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4893,36тыс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8" name="TextBox 7"/>
          <p:cNvSpPr txBox="1"/>
          <p:nvPr/>
        </p:nvSpPr>
        <p:spPr>
          <a:xfrm rot="10800000" flipH="1" flipV="1">
            <a:off x="6036465" y="3849089"/>
            <a:ext cx="249597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2595,81 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520983" y="512236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1210,52тыс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</p:spTree>
    <p:extLst>
      <p:ext uri="{BB962C8B-B14F-4D97-AF65-F5344CB8AC3E}">
        <p14:creationId xmlns:p14="http://schemas.microsoft.com/office/powerpoint/2010/main" val="90924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</a:t>
            </a:r>
            <a:r>
              <a:rPr lang="ru-RU" sz="32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15" name="Ромб 14"/>
          <p:cNvSpPr/>
          <p:nvPr/>
        </p:nvSpPr>
        <p:spPr>
          <a:xfrm rot="17100000">
            <a:off x="-419787" y="2403462"/>
            <a:ext cx="4148312" cy="2538617"/>
          </a:xfrm>
          <a:prstGeom prst="diamond">
            <a:avLst/>
          </a:prstGeom>
          <a:solidFill>
            <a:srgbClr val="FF66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Земельный налог </a:t>
            </a:r>
            <a:r>
              <a:rPr lang="ru-RU" b="1" dirty="0" smtClean="0">
                <a:solidFill>
                  <a:schemeClr val="tx1"/>
                </a:solidFill>
              </a:rPr>
              <a:t>1717,85тыс</a:t>
            </a:r>
            <a:r>
              <a:rPr lang="ru-RU" b="1" dirty="0">
                <a:solidFill>
                  <a:schemeClr val="tx1"/>
                </a:solidFill>
              </a:rPr>
              <a:t>. 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2843808" y="2348880"/>
            <a:ext cx="2736304" cy="187220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4893,36тыс</a:t>
            </a:r>
            <a:r>
              <a:rPr lang="ru-RU" b="1" dirty="0">
                <a:solidFill>
                  <a:schemeClr val="tx1"/>
                </a:solidFill>
              </a:rPr>
              <a:t>. руб.</a:t>
            </a:r>
          </a:p>
        </p:txBody>
      </p:sp>
      <p:sp>
        <p:nvSpPr>
          <p:cNvPr id="13" name="Ромб 12"/>
          <p:cNvSpPr/>
          <p:nvPr/>
        </p:nvSpPr>
        <p:spPr>
          <a:xfrm rot="3240000">
            <a:off x="5008869" y="1853271"/>
            <a:ext cx="3915867" cy="2575394"/>
          </a:xfrm>
          <a:prstGeom prst="diamond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Налог на доходы физических лиц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2148,42</a:t>
            </a:r>
            <a:r>
              <a:rPr lang="ru-RU" b="1" dirty="0" smtClean="0">
                <a:solidFill>
                  <a:schemeClr val="tx1"/>
                </a:solidFill>
              </a:rPr>
              <a:t>тыс</a:t>
            </a:r>
            <a:r>
              <a:rPr lang="ru-RU" b="1" dirty="0">
                <a:solidFill>
                  <a:schemeClr val="tx1"/>
                </a:solidFill>
              </a:rPr>
              <a:t>. руб.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771800" y="4509120"/>
            <a:ext cx="3334866" cy="1731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Единый с/х налог</a:t>
            </a:r>
          </a:p>
          <a:p>
            <a:pPr algn="ctr"/>
            <a:r>
              <a:rPr lang="ru-RU" dirty="0" smtClean="0"/>
              <a:t>563,77 </a:t>
            </a:r>
            <a:r>
              <a:rPr lang="ru-RU" dirty="0" err="1" smtClean="0"/>
              <a:t>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1031615"/>
            <a:ext cx="302433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Налог на имущество физических </a:t>
            </a:r>
            <a:r>
              <a:rPr lang="ru-RU" b="1" dirty="0" smtClean="0"/>
              <a:t>лиц </a:t>
            </a:r>
            <a:r>
              <a:rPr lang="ru-RU" b="1" dirty="0" smtClean="0"/>
              <a:t>463,32 </a:t>
            </a:r>
            <a:r>
              <a:rPr lang="ru-RU" b="1" dirty="0" smtClean="0"/>
              <a:t>тыс.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096020" y="1844824"/>
            <a:ext cx="2664296" cy="200348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2595,81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107504" y="980728"/>
            <a:ext cx="3096344" cy="2664296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1211,35тыс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2" name="Пятиугольник 1">
            <a:extLst>
              <a:ext uri="{FF2B5EF4-FFF2-40B4-BE49-F238E27FC236}">
                <a16:creationId xmlns="" xmlns:a16="http://schemas.microsoft.com/office/drawing/2014/main" id="{1EF285F7-29B5-43AC-BB68-28F7BAB0F73D}"/>
              </a:ext>
            </a:extLst>
          </p:cNvPr>
          <p:cNvSpPr/>
          <p:nvPr/>
        </p:nvSpPr>
        <p:spPr>
          <a:xfrm>
            <a:off x="5843391" y="1844824"/>
            <a:ext cx="3049089" cy="2736304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623,51тыс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3" name="Правильный пятиугольник 2"/>
          <p:cNvSpPr/>
          <p:nvPr/>
        </p:nvSpPr>
        <p:spPr>
          <a:xfrm>
            <a:off x="3084585" y="3933056"/>
            <a:ext cx="3143599" cy="2574404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Прочие неналоговые доходы </a:t>
            </a:r>
            <a:r>
              <a:rPr lang="ru-RU" dirty="0" smtClean="0"/>
              <a:t>20,95тыс.руб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7" y="4005064"/>
            <a:ext cx="2761057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ДОХОДЫ ОТ ПРОДАЖИ МАТЕРИАЛЬНЫХ И НЕМАТЕРИАЛЬНЫХ </a:t>
            </a:r>
            <a:r>
              <a:rPr lang="ru-RU" sz="1400" dirty="0" smtClean="0"/>
              <a:t>АКТИВОВ </a:t>
            </a:r>
            <a:r>
              <a:rPr lang="ru-RU" sz="1400" b="1" dirty="0" smtClean="0"/>
              <a:t>740 </a:t>
            </a:r>
            <a:r>
              <a:rPr lang="ru-RU" sz="1400" b="1" dirty="0" smtClean="0"/>
              <a:t>ТЫС. РУБ.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12079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</a:t>
            </a:r>
            <a:r>
              <a:rPr lang="ru-RU" sz="20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0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7382314">
            <a:off x="466198" y="1493537"/>
            <a:ext cx="3524242" cy="3340605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осуществление первичного воинского учета на территориях, где отсутствуют военные комиссариаты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187,07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4091463">
            <a:off x="5075895" y="1525909"/>
            <a:ext cx="3571661" cy="3312158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полномочий в сфере административной ответственности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1,45тыс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203848" y="3282908"/>
            <a:ext cx="2736304" cy="92336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1210,5тыс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>
            <a:off x="2228319" y="624286"/>
            <a:ext cx="4263187" cy="2658622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Российской Федерации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1021,98тыс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</p:spTree>
    <p:extLst>
      <p:ext uri="{BB962C8B-B14F-4D97-AF65-F5344CB8AC3E}">
        <p14:creationId xmlns:p14="http://schemas.microsoft.com/office/powerpoint/2010/main" val="49301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Классификация расходов бюджета по разделам</a:t>
            </a:r>
          </a:p>
        </p:txBody>
      </p:sp>
      <p:pic>
        <p:nvPicPr>
          <p:cNvPr id="20483" name="Picture 7" descr="Физ-р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432" y="949414"/>
            <a:ext cx="717550" cy="4968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9" descr="ЖКХ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980728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2" descr="Культура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980728"/>
            <a:ext cx="72231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7" descr="Общегос-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Line 20"/>
          <p:cNvSpPr>
            <a:spLocks noChangeShapeType="1"/>
          </p:cNvSpPr>
          <p:nvPr/>
        </p:nvSpPr>
        <p:spPr bwMode="auto">
          <a:xfrm flipH="1">
            <a:off x="1833062" y="1483966"/>
            <a:ext cx="0" cy="4533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107950" y="2349500"/>
            <a:ext cx="1079500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Общегосударственные вопросы</a:t>
            </a:r>
          </a:p>
        </p:txBody>
      </p:sp>
      <p:sp>
        <p:nvSpPr>
          <p:cNvPr id="20494" name="Text Box 33"/>
          <p:cNvSpPr txBox="1">
            <a:spLocks noChangeArrowheads="1"/>
          </p:cNvSpPr>
          <p:nvPr/>
        </p:nvSpPr>
        <p:spPr bwMode="auto">
          <a:xfrm>
            <a:off x="4007601" y="1818395"/>
            <a:ext cx="1077912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Жилищно-к</a:t>
            </a:r>
            <a:r>
              <a:rPr lang="ru-RU" altLang="ru-RU" sz="1000" dirty="0">
                <a:latin typeface="Times New Roman" pitchFamily="18" charset="0"/>
              </a:rPr>
              <a:t>оммуналь</a:t>
            </a:r>
            <a:r>
              <a:rPr lang="ru-RU" altLang="ru-RU" sz="1000" b="1" dirty="0">
                <a:latin typeface="Times New Roman" pitchFamily="18" charset="0"/>
              </a:rPr>
              <a:t>ное хозяйство</a:t>
            </a:r>
          </a:p>
        </p:txBody>
      </p:sp>
      <p:sp>
        <p:nvSpPr>
          <p:cNvPr id="20495" name="Line 34"/>
          <p:cNvSpPr>
            <a:spLocks noChangeShapeType="1"/>
          </p:cNvSpPr>
          <p:nvPr/>
        </p:nvSpPr>
        <p:spPr bwMode="auto">
          <a:xfrm>
            <a:off x="4546557" y="1517303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4068763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5292080" y="1772816"/>
            <a:ext cx="1307504" cy="4154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Культура</a:t>
            </a:r>
            <a:r>
              <a:rPr lang="ru-RU" altLang="ru-RU" sz="900" b="1" dirty="0">
                <a:latin typeface="Times New Roman" pitchFamily="18" charset="0"/>
              </a:rPr>
              <a:t>, кинематография</a:t>
            </a:r>
          </a:p>
        </p:txBody>
      </p:sp>
      <p:sp>
        <p:nvSpPr>
          <p:cNvPr id="20500" name="Line 40"/>
          <p:cNvSpPr>
            <a:spLocks noChangeShapeType="1"/>
          </p:cNvSpPr>
          <p:nvPr/>
        </p:nvSpPr>
        <p:spPr bwMode="auto">
          <a:xfrm>
            <a:off x="5940152" y="1484784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1" name="Text Box 42"/>
          <p:cNvSpPr txBox="1">
            <a:spLocks noChangeArrowheads="1"/>
          </p:cNvSpPr>
          <p:nvPr/>
        </p:nvSpPr>
        <p:spPr bwMode="auto">
          <a:xfrm>
            <a:off x="2555776" y="1772816"/>
            <a:ext cx="1150938" cy="46166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Национальная экономики</a:t>
            </a:r>
          </a:p>
        </p:txBody>
      </p:sp>
      <p:sp>
        <p:nvSpPr>
          <p:cNvPr id="20502" name="Text Box 43"/>
          <p:cNvSpPr txBox="1">
            <a:spLocks noChangeArrowheads="1"/>
          </p:cNvSpPr>
          <p:nvPr/>
        </p:nvSpPr>
        <p:spPr bwMode="auto">
          <a:xfrm>
            <a:off x="7790107" y="1789681"/>
            <a:ext cx="1150938" cy="861774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безопасность и правоохранительная деятельность </a:t>
            </a:r>
          </a:p>
        </p:txBody>
      </p:sp>
      <p:sp>
        <p:nvSpPr>
          <p:cNvPr id="20503" name="Line 44"/>
          <p:cNvSpPr>
            <a:spLocks noChangeShapeType="1"/>
          </p:cNvSpPr>
          <p:nvPr/>
        </p:nvSpPr>
        <p:spPr bwMode="auto">
          <a:xfrm>
            <a:off x="3347864" y="1124744"/>
            <a:ext cx="0" cy="648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Line 45"/>
          <p:cNvSpPr>
            <a:spLocks noChangeShapeType="1"/>
          </p:cNvSpPr>
          <p:nvPr/>
        </p:nvSpPr>
        <p:spPr bwMode="auto">
          <a:xfrm flipH="1">
            <a:off x="8358548" y="1450653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46517" y="3756957"/>
            <a:ext cx="8459229" cy="523220"/>
          </a:xfrm>
          <a:prstGeom prst="rect">
            <a:avLst/>
          </a:prstGeom>
          <a:solidFill>
            <a:srgbClr val="CCFF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latin typeface="Times New Roman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276217" y="4581128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Например, в составе раздела «Жилищно-коммунальное хозяйство», </a:t>
            </a:r>
          </a:p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в том числе, выделяются:</a:t>
            </a:r>
          </a:p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-коммунальное хозяйство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>
                <a:latin typeface="Times New Roman" pitchFamily="18" charset="0"/>
              </a:rPr>
              <a:t> благоустройство</a:t>
            </a: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altLang="ru-RU" sz="1400" b="1">
                <a:latin typeface="Times New Roman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</a:p>
          <a:p>
            <a:pPr>
              <a:defRPr/>
            </a:pPr>
            <a:endParaRPr lang="ru-RU" altLang="ru-RU" sz="1400" b="1">
              <a:latin typeface="Times New Roman" pitchFamily="18" charset="0"/>
            </a:endParaRPr>
          </a:p>
          <a:p>
            <a:pPr>
              <a:defRPr/>
            </a:pPr>
            <a:r>
              <a:rPr lang="ru-RU" altLang="ru-RU" b="1">
                <a:latin typeface="Times New Roman" pitchFamily="18" charset="0"/>
              </a:rPr>
              <a:t>    </a:t>
            </a:r>
          </a:p>
        </p:txBody>
      </p:sp>
      <p:pic>
        <p:nvPicPr>
          <p:cNvPr id="20517" name="Picture 6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502" y="980728"/>
            <a:ext cx="6270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8" name="Line 67"/>
          <p:cNvSpPr>
            <a:spLocks noChangeShapeType="1"/>
          </p:cNvSpPr>
          <p:nvPr/>
        </p:nvSpPr>
        <p:spPr bwMode="auto">
          <a:xfrm>
            <a:off x="684213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9" name="Text Box 68"/>
          <p:cNvSpPr txBox="1">
            <a:spLocks noChangeArrowheads="1"/>
          </p:cNvSpPr>
          <p:nvPr/>
        </p:nvSpPr>
        <p:spPr bwMode="auto">
          <a:xfrm>
            <a:off x="1276770" y="1937315"/>
            <a:ext cx="1079500" cy="40011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оборона</a:t>
            </a:r>
          </a:p>
        </p:txBody>
      </p:sp>
      <p:pic>
        <p:nvPicPr>
          <p:cNvPr id="31" name="Picture 19" descr="Соц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483" y="951507"/>
            <a:ext cx="7175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81E6B135-BBF2-4EDF-BE8B-5BE55B8BDF1D}"/>
              </a:ext>
            </a:extLst>
          </p:cNvPr>
          <p:cNvSpPr/>
          <p:nvPr/>
        </p:nvSpPr>
        <p:spPr>
          <a:xfrm>
            <a:off x="6661820" y="949414"/>
            <a:ext cx="815678" cy="534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Рисунок 31" descr="Человек с тростью">
            <a:extLst>
              <a:ext uri="{FF2B5EF4-FFF2-40B4-BE49-F238E27FC236}">
                <a16:creationId xmlns="" xmlns:a16="http://schemas.microsoft.com/office/drawing/2014/main" id="{8C36ECE9-F81B-498E-A01E-3EB9D52CD2B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 bwMode="white">
          <a:xfrm>
            <a:off x="6817659" y="949414"/>
            <a:ext cx="504000" cy="504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7F226AA1-9D7B-4189-ACEA-0B7EB91BC7EE}"/>
              </a:ext>
            </a:extLst>
          </p:cNvPr>
          <p:cNvSpPr/>
          <p:nvPr/>
        </p:nvSpPr>
        <p:spPr bwMode="ltGray">
          <a:xfrm>
            <a:off x="6661820" y="2116531"/>
            <a:ext cx="1077912" cy="51172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r>
              <a:rPr lang="ru-RU" sz="11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политика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87616E7F-6029-4D9F-BAED-B0F4BDA6ACC3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7164288" y="1534025"/>
            <a:ext cx="36488" cy="582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0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973869988"/>
              </p:ext>
            </p:extLst>
          </p:nvPr>
        </p:nvGraphicFramePr>
        <p:xfrm>
          <a:off x="-108520" y="1484784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Тенистовское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Бахчисарайского  района Республики Крым на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392901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55577" y="2284862"/>
            <a:ext cx="22176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3214686"/>
            <a:ext cx="8215370" cy="3429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6084168" y="3214685"/>
            <a:ext cx="2631236" cy="3382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Муниципальные программы </a:t>
            </a:r>
            <a:r>
              <a:rPr lang="ru-RU" sz="1400" b="1" dirty="0" smtClean="0"/>
              <a:t>Тенистовского </a:t>
            </a:r>
            <a:r>
              <a:rPr lang="ru-RU" sz="1400" b="1" dirty="0"/>
              <a:t>сельского поселения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1537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00034" y="404664"/>
            <a:ext cx="8215370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Основа формирования  </a:t>
            </a:r>
            <a:r>
              <a:rPr lang="ru-RU" sz="2000" dirty="0" smtClean="0"/>
              <a:t>бюджета муниципального образования </a:t>
            </a:r>
            <a:r>
              <a:rPr lang="ru-RU" sz="2000" dirty="0" err="1" smtClean="0"/>
              <a:t>Тенистовское</a:t>
            </a:r>
            <a:r>
              <a:rPr lang="ru-RU" sz="2000" dirty="0" smtClean="0"/>
              <a:t> сельское поселение </a:t>
            </a:r>
            <a:r>
              <a:rPr lang="ru-RU" sz="2000" dirty="0"/>
              <a:t>Бахчисарайского района Республики Крым: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91880" y="2326489"/>
            <a:ext cx="215890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47864" y="3250404"/>
            <a:ext cx="2605587" cy="3346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Прогноз социально-экономического развития </a:t>
            </a:r>
            <a:r>
              <a:rPr lang="ru-RU" sz="1400" b="1" dirty="0" smtClean="0"/>
              <a:t>Тенистовского сельского </a:t>
            </a:r>
            <a:r>
              <a:rPr lang="ru-RU" sz="1400" b="1" dirty="0"/>
              <a:t>поселения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71472" y="3214686"/>
            <a:ext cx="1928826" cy="26432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Бюджетном послании президента Российской федерации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87576" y="2309616"/>
            <a:ext cx="214428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0034" y="3250404"/>
            <a:ext cx="2703814" cy="33469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Основные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направления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бюджетной и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налоговой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политики  </a:t>
            </a:r>
            <a:r>
              <a:rPr lang="ru-RU" sz="1400" b="1" dirty="0" smtClean="0"/>
              <a:t>Тенистовского </a:t>
            </a:r>
            <a:r>
              <a:rPr lang="ru-RU" sz="1400" b="1" dirty="0"/>
              <a:t>сельского поселения</a:t>
            </a:r>
          </a:p>
        </p:txBody>
      </p:sp>
    </p:spTree>
    <p:extLst>
      <p:ext uri="{BB962C8B-B14F-4D97-AF65-F5344CB8AC3E}">
        <p14:creationId xmlns:p14="http://schemas.microsoft.com/office/powerpoint/2010/main" val="3062674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568045255"/>
              </p:ext>
            </p:extLst>
          </p:nvPr>
        </p:nvGraphicFramePr>
        <p:xfrm>
          <a:off x="0" y="1357298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Тенистовское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 Бахчисарайского  района Республики Крым на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099089101"/>
              </p:ext>
            </p:extLst>
          </p:nvPr>
        </p:nvGraphicFramePr>
        <p:xfrm>
          <a:off x="0" y="1357298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Тенистовское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16632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Тенистовское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сельское поселение Бахчисарайского района Республики Крым, формируемые в рамках муниципальных программ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Тенистовского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сельского поселения  и непрограммных расходов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02786" y="5254490"/>
            <a:ext cx="605451" cy="402437"/>
            <a:chOff x="-74979" y="514436"/>
            <a:chExt cx="2219809" cy="230424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Овал 9"/>
            <p:cNvSpPr/>
            <p:nvPr/>
          </p:nvSpPr>
          <p:spPr>
            <a:xfrm>
              <a:off x="-74979" y="514436"/>
              <a:ext cx="2219809" cy="230424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5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234993" y="786157"/>
              <a:ext cx="1279890" cy="1760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47664" y="522920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расходы бюджета, формируемые в рамках муниципальных программ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Тенистовского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</p:txBody>
      </p:sp>
      <p:sp>
        <p:nvSpPr>
          <p:cNvPr id="17" name="Овал 16"/>
          <p:cNvSpPr/>
          <p:nvPr/>
        </p:nvSpPr>
        <p:spPr>
          <a:xfrm>
            <a:off x="975103" y="6093296"/>
            <a:ext cx="605451" cy="402437"/>
          </a:xfrm>
          <a:prstGeom prst="ellipse">
            <a:avLst/>
          </a:prstGeom>
          <a:solidFill>
            <a:srgbClr val="00B0F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22" name="Прямоугольник 21"/>
          <p:cNvSpPr/>
          <p:nvPr/>
        </p:nvSpPr>
        <p:spPr>
          <a:xfrm>
            <a:off x="1716527" y="6067902"/>
            <a:ext cx="619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непрограммные расходы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91680" y="4509120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2025 </a:t>
            </a:r>
            <a:r>
              <a:rPr lang="ru-RU" dirty="0"/>
              <a:t>год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1381118" y="1341500"/>
            <a:ext cx="2438929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16145,48 </a:t>
            </a:r>
            <a:r>
              <a:rPr lang="ru-RU" sz="2400" kern="12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97,79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2411760" y="3791856"/>
            <a:ext cx="1363018" cy="11087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347,14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kern="1200" dirty="0" smtClean="0">
                <a:latin typeface="Times New Roman" pitchFamily="18" charset="0"/>
                <a:cs typeface="Times New Roman" pitchFamily="18" charset="0"/>
              </a:rPr>
              <a:t>2,21%</a:t>
            </a:r>
            <a:endParaRPr lang="ru-RU" sz="1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олилиния 25"/>
          <p:cNvSpPr/>
          <p:nvPr/>
        </p:nvSpPr>
        <p:spPr>
          <a:xfrm>
            <a:off x="3923928" y="1484784"/>
            <a:ext cx="234077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7544,16</a:t>
            </a:r>
            <a:r>
              <a:rPr lang="ru-RU" sz="2400" kern="12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95,4%</a:t>
            </a:r>
            <a:endParaRPr lang="ru-RU" sz="2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олилиния 26"/>
          <p:cNvSpPr/>
          <p:nvPr/>
        </p:nvSpPr>
        <p:spPr>
          <a:xfrm>
            <a:off x="6425951" y="1472563"/>
            <a:ext cx="234077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7905,83</a:t>
            </a:r>
            <a:r>
              <a:rPr lang="ru-RU" sz="2400" kern="12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95,5</a:t>
            </a:r>
            <a:r>
              <a:rPr lang="ru-RU" sz="2400" kern="12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2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55976" y="4437112"/>
            <a:ext cx="743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2026 </a:t>
            </a:r>
            <a:r>
              <a:rPr lang="ru-RU" dirty="0"/>
              <a:t>год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8224" y="443711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2027 </a:t>
            </a:r>
            <a:r>
              <a:rPr lang="ru-RU" dirty="0"/>
              <a:t>год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5132884" y="3888806"/>
            <a:ext cx="145534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362,051 </a:t>
            </a:r>
            <a:r>
              <a:rPr lang="ru-RU" sz="1400" kern="1200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. руб. или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4,6  </a:t>
            </a:r>
            <a:r>
              <a:rPr lang="ru-RU" sz="1400" kern="12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олилиния 29"/>
          <p:cNvSpPr/>
          <p:nvPr/>
        </p:nvSpPr>
        <p:spPr>
          <a:xfrm>
            <a:off x="7473654" y="4201779"/>
            <a:ext cx="145432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368,29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4,5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%</a:t>
            </a:r>
            <a:endParaRPr lang="ru-RU" sz="1400" kern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717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760640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latin typeface="Times New Roman" pitchFamily="18" charset="0"/>
              </a:rPr>
              <a:t>С решением </a:t>
            </a:r>
            <a:r>
              <a:rPr lang="ru-RU" altLang="ru-RU" sz="2000" dirty="0" smtClean="0">
                <a:latin typeface="Times New Roman" pitchFamily="18" charset="0"/>
              </a:rPr>
              <a:t>Тенистовского </a:t>
            </a:r>
            <a:r>
              <a:rPr lang="ru-RU" altLang="ru-RU" sz="2000" dirty="0">
                <a:latin typeface="Times New Roman" pitchFamily="18" charset="0"/>
              </a:rPr>
              <a:t>сельского совета Бахчисарайского района Республики Крым  «О бюджете </a:t>
            </a:r>
            <a:r>
              <a:rPr lang="ru-RU" altLang="ru-RU" sz="2000" dirty="0" smtClean="0">
                <a:latin typeface="Times New Roman" pitchFamily="18" charset="0"/>
              </a:rPr>
              <a:t>муниципального образования </a:t>
            </a:r>
            <a:r>
              <a:rPr lang="ru-RU" altLang="ru-RU" sz="2000" dirty="0" err="1" smtClean="0">
                <a:latin typeface="Times New Roman" pitchFamily="18" charset="0"/>
              </a:rPr>
              <a:t>Тенистовское</a:t>
            </a:r>
            <a:r>
              <a:rPr lang="ru-RU" altLang="ru-RU" sz="2000" dirty="0" smtClean="0">
                <a:latin typeface="Times New Roman" pitchFamily="18" charset="0"/>
              </a:rPr>
              <a:t> сельское поселение </a:t>
            </a:r>
            <a:r>
              <a:rPr lang="ru-RU" altLang="ru-RU" sz="2000" dirty="0">
                <a:latin typeface="Times New Roman" pitchFamily="18" charset="0"/>
              </a:rPr>
              <a:t>Бахчисарайского  района Республики Крым на </a:t>
            </a:r>
            <a:r>
              <a:rPr lang="ru-RU" altLang="ru-RU" sz="2000" dirty="0" smtClean="0">
                <a:latin typeface="Times New Roman" pitchFamily="18" charset="0"/>
              </a:rPr>
              <a:t>2025 </a:t>
            </a:r>
            <a:r>
              <a:rPr lang="ru-RU" altLang="ru-RU" sz="2000" dirty="0">
                <a:latin typeface="Times New Roman" pitchFamily="18" charset="0"/>
              </a:rPr>
              <a:t>год и на плановый период </a:t>
            </a:r>
            <a:r>
              <a:rPr lang="ru-RU" altLang="ru-RU" sz="2000" dirty="0" smtClean="0">
                <a:latin typeface="Times New Roman" pitchFamily="18" charset="0"/>
              </a:rPr>
              <a:t>2026 </a:t>
            </a:r>
            <a:r>
              <a:rPr lang="ru-RU" altLang="ru-RU" sz="2000" dirty="0">
                <a:latin typeface="Times New Roman" pitchFamily="18" charset="0"/>
              </a:rPr>
              <a:t>и </a:t>
            </a:r>
            <a:r>
              <a:rPr lang="ru-RU" altLang="ru-RU" sz="2000" dirty="0" smtClean="0">
                <a:latin typeface="Times New Roman" pitchFamily="18" charset="0"/>
              </a:rPr>
              <a:t>2027годов</a:t>
            </a:r>
            <a:r>
              <a:rPr lang="ru-RU" altLang="ru-RU" sz="2000" dirty="0">
                <a:latin typeface="Times New Roman" pitchFamily="18" charset="0"/>
              </a:rPr>
              <a:t>» можно ознакомиться на сайте администрации </a:t>
            </a:r>
            <a:r>
              <a:rPr lang="ru-RU" altLang="ru-RU" sz="2000" dirty="0" smtClean="0">
                <a:latin typeface="Times New Roman" pitchFamily="18" charset="0"/>
              </a:rPr>
              <a:t>Тенистовского </a:t>
            </a:r>
            <a:r>
              <a:rPr lang="ru-RU" altLang="ru-RU" sz="2000" dirty="0">
                <a:latin typeface="Times New Roman" pitchFamily="18" charset="0"/>
              </a:rPr>
              <a:t>сельского поселения Бахчисарайского района Республики </a:t>
            </a:r>
            <a:r>
              <a:rPr lang="ru-RU" altLang="ru-RU" sz="2000" dirty="0" smtClean="0">
                <a:latin typeface="Times New Roman" pitchFamily="18" charset="0"/>
              </a:rPr>
              <a:t>Крым</a:t>
            </a:r>
            <a:r>
              <a:rPr lang="ru-RU" altLang="ru-RU" sz="2000" dirty="0">
                <a:latin typeface="Times New Roman" pitchFamily="18" charset="0"/>
              </a:rPr>
              <a:t> </a:t>
            </a:r>
            <a:r>
              <a:rPr lang="en-US" altLang="ru-RU" sz="2000" dirty="0" smtClean="0">
                <a:latin typeface="Times New Roman" pitchFamily="18" charset="0"/>
              </a:rPr>
              <a:t>tenistov.ru</a:t>
            </a:r>
            <a:r>
              <a:rPr lang="ru-RU" sz="2000" i="1" dirty="0" smtClean="0"/>
              <a:t>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06400" y="2636838"/>
            <a:ext cx="856773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u="sng" dirty="0">
                <a:latin typeface="Times New Roman" pitchFamily="18" charset="0"/>
              </a:rPr>
              <a:t>Информация для контактов</a:t>
            </a:r>
          </a:p>
          <a:p>
            <a:pPr algn="ctr" eaLnBrk="1" hangingPunct="1"/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Администрация </a:t>
            </a:r>
            <a:r>
              <a:rPr lang="ru-RU" altLang="ru-RU" sz="1400" dirty="0" smtClean="0">
                <a:latin typeface="Times New Roman" pitchFamily="18" charset="0"/>
              </a:rPr>
              <a:t>Тенистовского </a:t>
            </a:r>
            <a:r>
              <a:rPr lang="ru-RU" altLang="ru-RU" sz="1400" dirty="0">
                <a:latin typeface="Times New Roman" pitchFamily="18" charset="0"/>
              </a:rPr>
              <a:t>сельского  поселения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Адрес: ул. </a:t>
            </a:r>
            <a:r>
              <a:rPr lang="ru-RU" altLang="ru-RU" sz="1400" dirty="0" smtClean="0">
                <a:latin typeface="Times New Roman" pitchFamily="18" charset="0"/>
              </a:rPr>
              <a:t>Заречная,15</a:t>
            </a:r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Бахчисарайский  район, Республика </a:t>
            </a:r>
            <a:r>
              <a:rPr lang="ru-RU" altLang="ru-RU" sz="1400" dirty="0" smtClean="0">
                <a:latin typeface="Times New Roman" pitchFamily="18" charset="0"/>
              </a:rPr>
              <a:t>Крым, 298452</a:t>
            </a:r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       </a:t>
            </a:r>
            <a:r>
              <a:rPr lang="en-US" altLang="ru-RU" sz="1400" dirty="0">
                <a:latin typeface="Times New Roman" pitchFamily="18" charset="0"/>
              </a:rPr>
              <a:t>e-mail:</a:t>
            </a:r>
            <a:r>
              <a:rPr lang="ru-RU" altLang="ru-RU" sz="1400" dirty="0">
                <a:latin typeface="Times New Roman" pitchFamily="18" charset="0"/>
              </a:rPr>
              <a:t>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ru-RU" sz="1400" i="1" dirty="0"/>
              <a:t> </a:t>
            </a:r>
            <a:r>
              <a:rPr lang="en-US" sz="1400" i="1" dirty="0" err="1" smtClean="0">
                <a:solidFill>
                  <a:schemeClr val="accent4">
                    <a:lumMod val="75000"/>
                  </a:schemeClr>
                </a:solidFill>
              </a:rPr>
              <a:t>tenistoe</a:t>
            </a:r>
            <a:r>
              <a:rPr lang="ru-RU" sz="1400" i="1" dirty="0" smtClean="0">
                <a:solidFill>
                  <a:schemeClr val="accent4">
                    <a:lumMod val="75000"/>
                  </a:schemeClr>
                </a:solidFill>
                <a:hlinkClick r:id="rId2"/>
              </a:rPr>
              <a:t>-sovet@bahch.rk.gov.ru</a:t>
            </a:r>
            <a:r>
              <a:rPr lang="ru-RU" sz="1400" i="1" dirty="0"/>
              <a:t> </a:t>
            </a:r>
            <a:br>
              <a:rPr lang="ru-RU" sz="1400" i="1" dirty="0"/>
            </a:br>
            <a:r>
              <a:rPr lang="ru-RU" sz="1400" i="1" dirty="0"/>
              <a:t>тел. +</a:t>
            </a:r>
            <a:r>
              <a:rPr lang="ru-RU" sz="1400" i="1" dirty="0" smtClean="0"/>
              <a:t>7(36554)77198, </a:t>
            </a:r>
            <a:r>
              <a:rPr lang="ru-RU" sz="1400" i="1" dirty="0"/>
              <a:t>факс +</a:t>
            </a:r>
            <a:r>
              <a:rPr lang="ru-RU" sz="1400" i="1" dirty="0" smtClean="0"/>
              <a:t>7(36554)77198,</a:t>
            </a:r>
            <a:endParaRPr lang="ru-RU" altLang="ru-RU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7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81" descr="Крупная сетка"/>
          <p:cNvSpPr>
            <a:spLocks noChangeArrowheads="1"/>
          </p:cNvSpPr>
          <p:nvPr/>
        </p:nvSpPr>
        <p:spPr bwMode="auto">
          <a:xfrm>
            <a:off x="179388" y="3068638"/>
            <a:ext cx="3128962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pic>
        <p:nvPicPr>
          <p:cNvPr id="21507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1403350" y="908050"/>
            <a:ext cx="16494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5867400" y="981075"/>
            <a:ext cx="1504950" cy="1871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950" y="260350"/>
            <a:ext cx="8856663" cy="62642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z="1800" dirty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1042988" y="1052513"/>
            <a:ext cx="173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dirty="0"/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5867400" y="2708275"/>
            <a:ext cx="938213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ДОХОДЫ</a:t>
            </a:r>
          </a:p>
        </p:txBody>
      </p:sp>
      <p:pic>
        <p:nvPicPr>
          <p:cNvPr id="21512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7380288" y="1773238"/>
            <a:ext cx="9017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52"/>
          <p:cNvSpPr txBox="1">
            <a:spLocks noChangeArrowheads="1"/>
          </p:cNvSpPr>
          <p:nvPr/>
        </p:nvSpPr>
        <p:spPr bwMode="auto">
          <a:xfrm>
            <a:off x="7380288" y="2708275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РАСХОДЫ</a:t>
            </a:r>
          </a:p>
        </p:txBody>
      </p:sp>
      <p:pic>
        <p:nvPicPr>
          <p:cNvPr id="21514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468313" y="1700213"/>
            <a:ext cx="965200" cy="10080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Text Box 60"/>
          <p:cNvSpPr txBox="1">
            <a:spLocks noChangeArrowheads="1"/>
          </p:cNvSpPr>
          <p:nvPr/>
        </p:nvSpPr>
        <p:spPr bwMode="auto">
          <a:xfrm>
            <a:off x="395288" y="2565400"/>
            <a:ext cx="936625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ДОХОДЫ</a:t>
            </a:r>
          </a:p>
        </p:txBody>
      </p:sp>
      <p:sp>
        <p:nvSpPr>
          <p:cNvPr id="21516" name="Text Box 62"/>
          <p:cNvSpPr txBox="1">
            <a:spLocks noChangeArrowheads="1"/>
          </p:cNvSpPr>
          <p:nvPr/>
        </p:nvSpPr>
        <p:spPr bwMode="auto">
          <a:xfrm>
            <a:off x="1763713" y="2565400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РАСХОДЫ</a:t>
            </a:r>
          </a:p>
        </p:txBody>
      </p:sp>
      <p:sp>
        <p:nvSpPr>
          <p:cNvPr id="21517" name="AutoShape 77" descr="Крупная сетка"/>
          <p:cNvSpPr>
            <a:spLocks noChangeArrowheads="1"/>
          </p:cNvSpPr>
          <p:nvPr/>
        </p:nvSpPr>
        <p:spPr bwMode="auto">
          <a:xfrm>
            <a:off x="971550" y="115888"/>
            <a:ext cx="6985000" cy="576262"/>
          </a:xfrm>
          <a:prstGeom prst="bevel">
            <a:avLst>
              <a:gd name="adj" fmla="val 12500"/>
            </a:avLst>
          </a:prstGeom>
          <a:blipFill>
            <a:blip r:embed="rId2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sp>
        <p:nvSpPr>
          <p:cNvPr id="21518" name="Text Box 78"/>
          <p:cNvSpPr txBox="1">
            <a:spLocks noChangeArrowheads="1"/>
          </p:cNvSpPr>
          <p:nvPr/>
        </p:nvSpPr>
        <p:spPr bwMode="auto">
          <a:xfrm>
            <a:off x="1187450" y="188913"/>
            <a:ext cx="6624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Times New Roman" pitchFamily="18" charset="0"/>
              </a:rPr>
              <a:t>ДОХОДЫ – РАСХОДЫ = ДЕФИЦИТ (ПРОФИЦИТ)</a:t>
            </a:r>
          </a:p>
        </p:txBody>
      </p:sp>
      <p:sp>
        <p:nvSpPr>
          <p:cNvPr id="21519" name="Text Box 80"/>
          <p:cNvSpPr txBox="1">
            <a:spLocks noChangeArrowheads="1"/>
          </p:cNvSpPr>
          <p:nvPr/>
        </p:nvSpPr>
        <p:spPr bwMode="auto">
          <a:xfrm>
            <a:off x="323850" y="3068638"/>
            <a:ext cx="28797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ДЕФИЦИТ 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(расходы больше доходов)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расходов над доходами  принимается решение об источниках покрытия дефицита (например, использовать имеющиеся накопления, остатки, взять в долг).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21520" name="AutoShape 82" descr="Крупная сетка"/>
          <p:cNvSpPr>
            <a:spLocks noChangeArrowheads="1"/>
          </p:cNvSpPr>
          <p:nvPr/>
        </p:nvSpPr>
        <p:spPr bwMode="auto">
          <a:xfrm>
            <a:off x="5724525" y="3141663"/>
            <a:ext cx="3095625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 dirty="0"/>
          </a:p>
        </p:txBody>
      </p:sp>
      <p:sp>
        <p:nvSpPr>
          <p:cNvPr id="21521" name="Text Box 83"/>
          <p:cNvSpPr txBox="1">
            <a:spLocks noChangeArrowheads="1"/>
          </p:cNvSpPr>
          <p:nvPr/>
        </p:nvSpPr>
        <p:spPr bwMode="auto">
          <a:xfrm>
            <a:off x="5795963" y="3141663"/>
            <a:ext cx="29527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ПРОФИЦИТ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(доходы больше расходов)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доходов над расходами принимается решение, как их использовать (например, накапливать резервы, остатки, погашать долг).</a:t>
            </a:r>
          </a:p>
        </p:txBody>
      </p:sp>
    </p:spTree>
    <p:extLst>
      <p:ext uri="{BB962C8B-B14F-4D97-AF65-F5344CB8AC3E}">
        <p14:creationId xmlns:p14="http://schemas.microsoft.com/office/powerpoint/2010/main" val="183915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950" y="188913"/>
            <a:ext cx="8786813" cy="6480175"/>
          </a:xfrm>
        </p:spPr>
        <p:txBody>
          <a:bodyPr/>
          <a:lstStyle/>
          <a:p>
            <a:pPr marL="0" indent="542925" algn="just" eaLnBrk="1" hangingPunct="1">
              <a:buFontTx/>
              <a:buNone/>
            </a:pPr>
            <a:endParaRPr lang="ru-RU" altLang="ru-RU" sz="1800" b="1" dirty="0">
              <a:solidFill>
                <a:srgbClr val="0033CC"/>
              </a:solidFill>
              <a:latin typeface="Times New Roman" pitchFamily="18" charset="0"/>
            </a:endParaRPr>
          </a:p>
          <a:p>
            <a:pPr marL="0" indent="542925" algn="just" eaLnBrk="1" hangingPunct="1">
              <a:buFontTx/>
              <a:buNone/>
            </a:pPr>
            <a:endParaRPr lang="ru-RU" altLang="ru-RU" sz="1800" b="1" dirty="0">
              <a:solidFill>
                <a:srgbClr val="0033CC"/>
              </a:solidFill>
              <a:latin typeface="Times New Roman" pitchFamily="18" charset="0"/>
            </a:endParaRPr>
          </a:p>
        </p:txBody>
      </p:sp>
      <p:grpSp>
        <p:nvGrpSpPr>
          <p:cNvPr id="22531" name="AutoShape 6"/>
          <p:cNvGrpSpPr>
            <a:grpSpLocks/>
          </p:cNvGrpSpPr>
          <p:nvPr/>
        </p:nvGrpSpPr>
        <p:grpSpPr bwMode="auto">
          <a:xfrm>
            <a:off x="2339975" y="319088"/>
            <a:ext cx="4681538" cy="388937"/>
            <a:chOff x="1233" y="-197"/>
            <a:chExt cx="3291" cy="1324"/>
          </a:xfrm>
        </p:grpSpPr>
        <p:pic>
          <p:nvPicPr>
            <p:cNvPr id="22560" name="AutoShape 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3" y="-197"/>
              <a:ext cx="3291" cy="1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61" name="Text Box 23"/>
            <p:cNvSpPr txBox="1">
              <a:spLocks noChangeArrowheads="1"/>
            </p:cNvSpPr>
            <p:nvPr/>
          </p:nvSpPr>
          <p:spPr bwMode="auto">
            <a:xfrm>
              <a:off x="1311" y="85"/>
              <a:ext cx="3138" cy="75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2000" b="1" i="1" dirty="0">
                  <a:latin typeface="Times New Roman" pitchFamily="18" charset="0"/>
                </a:rPr>
                <a:t>Межбюджетные трансферты</a:t>
              </a:r>
            </a:p>
          </p:txBody>
        </p:sp>
      </p:grpSp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699127" y="885240"/>
            <a:ext cx="1838801" cy="4776007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2693211" y="865071"/>
            <a:ext cx="1843212" cy="4796175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729506" y="885239"/>
            <a:ext cx="1910302" cy="4776007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22541" name="Text Box 36"/>
          <p:cNvSpPr txBox="1">
            <a:spLocks noChangeArrowheads="1"/>
          </p:cNvSpPr>
          <p:nvPr/>
        </p:nvSpPr>
        <p:spPr bwMode="auto">
          <a:xfrm>
            <a:off x="684213" y="1412875"/>
            <a:ext cx="19431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900" dirty="0"/>
          </a:p>
        </p:txBody>
      </p:sp>
      <p:sp>
        <p:nvSpPr>
          <p:cNvPr id="22542" name="Text Box 40"/>
          <p:cNvSpPr txBox="1">
            <a:spLocks noChangeArrowheads="1"/>
          </p:cNvSpPr>
          <p:nvPr/>
        </p:nvSpPr>
        <p:spPr bwMode="auto">
          <a:xfrm>
            <a:off x="823913" y="989013"/>
            <a:ext cx="1584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itchFamily="18" charset="0"/>
              </a:rPr>
              <a:t>Дотации </a:t>
            </a: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 «</a:t>
            </a:r>
            <a:r>
              <a:rPr lang="en-US" altLang="ru-RU" sz="1400" b="1" i="1" dirty="0" err="1">
                <a:latin typeface="Times New Roman" pitchFamily="18" charset="0"/>
              </a:rPr>
              <a:t>Dotatio</a:t>
            </a:r>
            <a:r>
              <a:rPr lang="ru-RU" altLang="ru-RU" sz="1400" b="1" i="1" dirty="0">
                <a:latin typeface="Times New Roman" pitchFamily="18" charset="0"/>
              </a:rPr>
              <a:t>» -дар, пожертвование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Предоставляется без определения конкретной цели их использования</a:t>
            </a:r>
          </a:p>
        </p:txBody>
      </p:sp>
      <p:sp>
        <p:nvSpPr>
          <p:cNvPr id="22543" name="Text Box 41"/>
          <p:cNvSpPr txBox="1">
            <a:spLocks noChangeArrowheads="1"/>
          </p:cNvSpPr>
          <p:nvPr/>
        </p:nvSpPr>
        <p:spPr bwMode="auto">
          <a:xfrm>
            <a:off x="2786063" y="887413"/>
            <a:ext cx="165735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itchFamily="18" charset="0"/>
              </a:rPr>
              <a:t>Субвенции </a:t>
            </a: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</a:t>
            </a:r>
            <a:r>
              <a:rPr lang="en-US" altLang="ru-RU" sz="1400" b="1" i="1" dirty="0">
                <a:latin typeface="Times New Roman" pitchFamily="18" charset="0"/>
              </a:rPr>
              <a:t> </a:t>
            </a:r>
            <a:r>
              <a:rPr lang="ru-RU" altLang="ru-RU" sz="1400" b="1" i="1" dirty="0">
                <a:latin typeface="Times New Roman" pitchFamily="18" charset="0"/>
              </a:rPr>
              <a:t>«</a:t>
            </a:r>
            <a:r>
              <a:rPr lang="en-US" altLang="ru-RU" sz="1400" b="1" i="1" dirty="0" err="1">
                <a:latin typeface="Times New Roman" pitchFamily="18" charset="0"/>
              </a:rPr>
              <a:t>Subvenire</a:t>
            </a:r>
            <a:r>
              <a:rPr lang="ru-RU" altLang="ru-RU" sz="1400" b="1" i="1" dirty="0">
                <a:latin typeface="Times New Roman" pitchFamily="18" charset="0"/>
              </a:rPr>
              <a:t>»</a:t>
            </a:r>
            <a:r>
              <a:rPr lang="en-US" altLang="ru-RU" sz="1400" b="1" i="1" dirty="0">
                <a:latin typeface="Times New Roman" pitchFamily="18" charset="0"/>
              </a:rPr>
              <a:t> - </a:t>
            </a:r>
            <a:r>
              <a:rPr lang="ru-RU" altLang="ru-RU" sz="1400" b="1" i="1" dirty="0">
                <a:latin typeface="Times New Roman" pitchFamily="18" charset="0"/>
              </a:rPr>
              <a:t>приходить на помощь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Предоставляются на финансирование «переданных» другим публично-правовым образованиям полномочий</a:t>
            </a:r>
          </a:p>
        </p:txBody>
      </p:sp>
      <p:sp>
        <p:nvSpPr>
          <p:cNvPr id="22544" name="Text Box 42"/>
          <p:cNvSpPr txBox="1">
            <a:spLocks noChangeArrowheads="1"/>
          </p:cNvSpPr>
          <p:nvPr/>
        </p:nvSpPr>
        <p:spPr bwMode="auto">
          <a:xfrm>
            <a:off x="4814888" y="887413"/>
            <a:ext cx="1727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</a:rPr>
              <a:t>Субсидии </a:t>
            </a:r>
          </a:p>
          <a:p>
            <a:pPr eaLnBrk="1" hangingPunct="1"/>
            <a:r>
              <a:rPr lang="ru-RU" altLang="ru-RU" sz="1400" b="1" i="1">
                <a:latin typeface="Times New Roman" pitchFamily="18" charset="0"/>
              </a:rPr>
              <a:t>(от лат. «</a:t>
            </a:r>
            <a:r>
              <a:rPr lang="en-US" altLang="ru-RU" sz="1400" b="1" i="1">
                <a:latin typeface="Times New Roman" pitchFamily="18" charset="0"/>
              </a:rPr>
              <a:t>Subsiduim</a:t>
            </a:r>
            <a:r>
              <a:rPr lang="ru-RU" altLang="ru-RU" sz="1400" b="1" i="1">
                <a:latin typeface="Times New Roman" pitchFamily="18" charset="0"/>
              </a:rPr>
              <a:t>» - поддержка)</a:t>
            </a:r>
          </a:p>
          <a:p>
            <a:pPr eaLnBrk="1" hangingPunct="1"/>
            <a:r>
              <a:rPr lang="ru-RU" altLang="ru-RU" sz="1400">
                <a:latin typeface="Times New Roman" pitchFamily="18" charset="0"/>
              </a:rPr>
              <a:t>Предоставляются на условиях долевого софинансирования расходов других бюджетов</a:t>
            </a:r>
          </a:p>
        </p:txBody>
      </p:sp>
      <p:sp>
        <p:nvSpPr>
          <p:cNvPr id="22545" name="Line 43"/>
          <p:cNvSpPr>
            <a:spLocks noChangeShapeType="1"/>
          </p:cNvSpPr>
          <p:nvPr/>
        </p:nvSpPr>
        <p:spPr bwMode="auto">
          <a:xfrm flipH="1">
            <a:off x="2051050" y="685800"/>
            <a:ext cx="496888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6" name="Line 44"/>
          <p:cNvSpPr>
            <a:spLocks noChangeShapeType="1"/>
          </p:cNvSpPr>
          <p:nvPr/>
        </p:nvSpPr>
        <p:spPr bwMode="auto">
          <a:xfrm flipH="1">
            <a:off x="3614738" y="700088"/>
            <a:ext cx="327025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7" name="Line 45"/>
          <p:cNvSpPr>
            <a:spLocks noChangeShapeType="1"/>
          </p:cNvSpPr>
          <p:nvPr/>
        </p:nvSpPr>
        <p:spPr bwMode="auto">
          <a:xfrm>
            <a:off x="6659563" y="692150"/>
            <a:ext cx="576262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830516" y="856414"/>
            <a:ext cx="2112489" cy="4804831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>
              <a:latin typeface="Times New Roman" pitchFamily="18" charset="0"/>
            </a:endParaRPr>
          </a:p>
        </p:txBody>
      </p:sp>
      <p:sp>
        <p:nvSpPr>
          <p:cNvPr id="22552" name="Line 50"/>
          <p:cNvSpPr>
            <a:spLocks noChangeShapeType="1"/>
          </p:cNvSpPr>
          <p:nvPr/>
        </p:nvSpPr>
        <p:spPr bwMode="auto">
          <a:xfrm>
            <a:off x="5430838" y="685800"/>
            <a:ext cx="260350" cy="201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3" name="Text Box 51"/>
          <p:cNvSpPr txBox="1">
            <a:spLocks noChangeArrowheads="1"/>
          </p:cNvSpPr>
          <p:nvPr/>
        </p:nvSpPr>
        <p:spPr bwMode="auto">
          <a:xfrm>
            <a:off x="6914823" y="885239"/>
            <a:ext cx="197765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</a:rPr>
              <a:t>Иные межбюджетные трансферты</a:t>
            </a:r>
            <a:r>
              <a:rPr lang="ru-RU" altLang="ru-RU" sz="900" dirty="0"/>
              <a:t> </a:t>
            </a:r>
            <a:r>
              <a:rPr lang="ru-RU" altLang="ru-RU" sz="1400" b="1" i="1" dirty="0">
                <a:latin typeface="Times New Roman" pitchFamily="18" charset="0"/>
              </a:rPr>
              <a:t>(</a:t>
            </a:r>
            <a:r>
              <a:rPr lang="ru-RU" altLang="ru-RU" sz="1400" b="1" i="1" dirty="0" err="1">
                <a:latin typeface="Times New Roman" pitchFamily="18" charset="0"/>
              </a:rPr>
              <a:t>Трансфе́рт</a:t>
            </a:r>
            <a:r>
              <a:rPr lang="ru-RU" altLang="ru-RU" sz="1400" b="1" i="1" dirty="0">
                <a:latin typeface="Times New Roman" pitchFamily="18" charset="0"/>
              </a:rPr>
              <a:t> от лат. «</a:t>
            </a:r>
            <a:r>
              <a:rPr lang="ru-RU" altLang="ru-RU" sz="1400" b="1" i="1" dirty="0" err="1">
                <a:latin typeface="Times New Roman" pitchFamily="18" charset="0"/>
              </a:rPr>
              <a:t>Transfero</a:t>
            </a:r>
            <a:r>
              <a:rPr lang="ru-RU" altLang="ru-RU" sz="1400" b="1" i="1" dirty="0">
                <a:latin typeface="Times New Roman" pitchFamily="18" charset="0"/>
              </a:rPr>
              <a:t>»-</a:t>
            </a:r>
            <a:r>
              <a:rPr lang="ru-RU" altLang="ru-RU" sz="1400" b="1" i="1" dirty="0" err="1">
                <a:latin typeface="Times New Roman" pitchFamily="18" charset="0"/>
              </a:rPr>
              <a:t>переношу,перемещаю</a:t>
            </a:r>
            <a:r>
              <a:rPr lang="ru-RU" altLang="ru-RU" sz="1400" b="1" i="1" dirty="0">
                <a:latin typeface="Times New Roman" pitchFamily="18" charset="0"/>
              </a:rPr>
              <a:t>)</a:t>
            </a:r>
            <a:r>
              <a:rPr lang="ru-RU" altLang="ru-RU" sz="1400" b="1" dirty="0"/>
              <a:t> </a:t>
            </a:r>
            <a:r>
              <a:rPr lang="ru-RU" altLang="ru-RU" sz="1400" dirty="0">
                <a:latin typeface="Times New Roman" pitchFamily="18" charset="0"/>
              </a:rPr>
              <a:t>Предоставляются на осуществление части полномочий по решению вопросов местного значения в соответствии с заключенными соглашениями</a:t>
            </a:r>
            <a:endParaRPr lang="ru-RU" altLang="ru-RU" sz="900" b="1" dirty="0"/>
          </a:p>
        </p:txBody>
      </p:sp>
    </p:spTree>
    <p:extLst>
      <p:ext uri="{BB962C8B-B14F-4D97-AF65-F5344CB8AC3E}">
        <p14:creationId xmlns:p14="http://schemas.microsoft.com/office/powerpoint/2010/main" val="4093515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4796" y="81839"/>
            <a:ext cx="711968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бюджета муниципального образования </a:t>
            </a:r>
            <a:r>
              <a:rPr lang="ru-RU" sz="2000" b="1" dirty="0" err="1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Тенистовское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сельское поселение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Бахчисарайского района Республики Крым на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 и на плановый период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2027</a:t>
            </a:r>
            <a:r>
              <a:rPr lang="en-US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670" y="1556792"/>
            <a:ext cx="3474888" cy="87395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11960" y="1579779"/>
            <a:ext cx="1351101" cy="873951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96333" y="4864034"/>
            <a:ext cx="1207085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8670" y="2759715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Доходы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8670" y="3717032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Расходы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670" y="4986573"/>
            <a:ext cx="347488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Дефицит(-), Профицит(+),                 тыс. рублей.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4322480" y="2892989"/>
            <a:ext cx="120708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/>
              <a:t>16 </a:t>
            </a:r>
            <a:r>
              <a:rPr lang="ru-RU" dirty="0" smtClean="0"/>
              <a:t>492,63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flipH="1">
            <a:off x="4216831" y="3821514"/>
            <a:ext cx="135110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16492,63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456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02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 flipH="1">
            <a:off x="5776118" y="2898214"/>
            <a:ext cx="137159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104,3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5686328" y="3790287"/>
            <a:ext cx="13049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104,3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7419026" y="3775082"/>
            <a:ext cx="12574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699,69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flipH="1">
            <a:off x="7397452" y="2892989"/>
            <a:ext cx="1279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699,69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Рукописный ввод 1">
                <a:extLst>
                  <a:ext uri="{FF2B5EF4-FFF2-40B4-BE49-F238E27FC236}">
                    <a16:creationId xmlns="" xmlns:a16="http://schemas.microsoft.com/office/drawing/2014/main" id="{84C84DAA-2FCC-4EC9-AFB1-09FD0407627A}"/>
                  </a:ext>
                </a:extLst>
              </p14:cNvPr>
              <p14:cNvContentPartPr/>
              <p14:nvPr/>
            </p14:nvContentPartPr>
            <p14:xfrm>
              <a:off x="6643506" y="2099270"/>
              <a:ext cx="360" cy="972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84C84DAA-2FCC-4EC9-AFB1-09FD040762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34506" y="2090270"/>
                <a:ext cx="18000" cy="2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Рукописный ввод 9">
                <a:extLst>
                  <a:ext uri="{FF2B5EF4-FFF2-40B4-BE49-F238E27FC236}">
                    <a16:creationId xmlns="" xmlns:a16="http://schemas.microsoft.com/office/drawing/2014/main" id="{D51F69EF-958E-45BC-AF76-907EB6E08237}"/>
                  </a:ext>
                </a:extLst>
              </p14:cNvPr>
              <p14:cNvContentPartPr/>
              <p14:nvPr/>
            </p14:nvContentPartPr>
            <p14:xfrm>
              <a:off x="6596706" y="1931510"/>
              <a:ext cx="360" cy="360"/>
            </p14:xfrm>
          </p:contentPart>
        </mc:Choice>
        <mc:Fallback xmlns="">
          <p:pic>
            <p:nvPicPr>
              <p:cNvPr id="10" name="Рукописный ввод 9">
                <a:extLst>
                  <a:ext uri="{FF2B5EF4-FFF2-40B4-BE49-F238E27FC236}">
                    <a16:creationId xmlns:a16="http://schemas.microsoft.com/office/drawing/2014/main" id="{D51F69EF-958E-45BC-AF76-907EB6E082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587706" y="1922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Рукописный ввод 13">
                <a:extLst>
                  <a:ext uri="{FF2B5EF4-FFF2-40B4-BE49-F238E27FC236}">
                    <a16:creationId xmlns="" xmlns:a16="http://schemas.microsoft.com/office/drawing/2014/main" id="{3C9693D0-AAE6-4162-85C5-D6F92F31012E}"/>
                  </a:ext>
                </a:extLst>
              </p14:cNvPr>
              <p14:cNvContentPartPr/>
              <p14:nvPr/>
            </p14:nvContentPartPr>
            <p14:xfrm>
              <a:off x="6643506" y="2080550"/>
              <a:ext cx="360" cy="36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3C9693D0-AAE6-4162-85C5-D6F92F31012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634506" y="207155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="" xmlns:a16="http://schemas.microsoft.com/office/drawing/2014/main" id="{D48037F4-55DB-46FC-BD87-372E3DD1A137}"/>
                  </a:ext>
                </a:extLst>
              </p14:cNvPr>
              <p14:cNvContentPartPr/>
              <p14:nvPr/>
            </p14:nvContentPartPr>
            <p14:xfrm>
              <a:off x="6801906" y="2183510"/>
              <a:ext cx="360" cy="36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D48037F4-55DB-46FC-BD87-372E3DD1A1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792906" y="2174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Рукописный ввод 16">
                <a:extLst>
                  <a:ext uri="{FF2B5EF4-FFF2-40B4-BE49-F238E27FC236}">
                    <a16:creationId xmlns="" xmlns:a16="http://schemas.microsoft.com/office/drawing/2014/main" id="{72F90FC8-ECC0-4ECF-8DC7-6B3B55D36506}"/>
                  </a:ext>
                </a:extLst>
              </p14:cNvPr>
              <p14:cNvContentPartPr/>
              <p14:nvPr/>
            </p14:nvContentPartPr>
            <p14:xfrm>
              <a:off x="7035186" y="176339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2F90FC8-ECC0-4ECF-8DC7-6B3B55D3650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026186" y="175439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06529E34-0C98-40D9-8232-2347B6674A80}"/>
              </a:ext>
            </a:extLst>
          </p:cNvPr>
          <p:cNvSpPr txBox="1"/>
          <p:nvPr/>
        </p:nvSpPr>
        <p:spPr>
          <a:xfrm>
            <a:off x="6643506" y="19315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="" xmlns:a16="http://schemas.microsoft.com/office/drawing/2014/main" id="{945C135D-C35C-421A-862C-91AC36E87BB4}"/>
              </a:ext>
            </a:extLst>
          </p:cNvPr>
          <p:cNvSpPr/>
          <p:nvPr/>
        </p:nvSpPr>
        <p:spPr>
          <a:xfrm>
            <a:off x="5727626" y="1596573"/>
            <a:ext cx="1406860" cy="864617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="" xmlns:a16="http://schemas.microsoft.com/office/drawing/2014/main" id="{3F76A869-67E1-492B-9DE7-DE069F867404}"/>
              </a:ext>
            </a:extLst>
          </p:cNvPr>
          <p:cNvSpPr/>
          <p:nvPr/>
        </p:nvSpPr>
        <p:spPr>
          <a:xfrm>
            <a:off x="7354787" y="1556792"/>
            <a:ext cx="1321665" cy="87395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</a:t>
            </a:r>
            <a:endParaRPr lang="ru-RU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3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704178" y="3907831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244603" y="261756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62823" y="2595051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807994" y="1585441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16492,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образования  </a:t>
            </a:r>
            <a:r>
              <a:rPr lang="ru-RU" sz="2400" b="1" cap="none" spc="0" dirty="0" err="1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Тенистовское</a:t>
            </a:r>
            <a:r>
              <a:rPr lang="ru-RU" sz="24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Республики Крым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3187263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2456,5тыс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437838" y="508518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10 050,2тыс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95536" y="3314707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3985,93тыс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</p:spTree>
    <p:extLst>
      <p:ext uri="{BB962C8B-B14F-4D97-AF65-F5344CB8AC3E}">
        <p14:creationId xmlns:p14="http://schemas.microsoft.com/office/powerpoint/2010/main" val="53329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15" name="Блок-схема: объединение 14"/>
          <p:cNvSpPr/>
          <p:nvPr/>
        </p:nvSpPr>
        <p:spPr>
          <a:xfrm rot="17760000">
            <a:off x="70731" y="1946260"/>
            <a:ext cx="3947075" cy="2416178"/>
          </a:xfrm>
          <a:prstGeom prst="flowChartMerge">
            <a:avLst/>
          </a:prstGeom>
          <a:solidFill>
            <a:srgbClr val="FF66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Земельный налог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1 558,14 </a:t>
            </a:r>
            <a:r>
              <a:rPr lang="ru-RU" b="1" dirty="0" err="1" smtClean="0">
                <a:solidFill>
                  <a:schemeClr val="tx1"/>
                </a:solidFill>
              </a:rPr>
              <a:t>тыс.руб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2915816" y="2227097"/>
            <a:ext cx="2736304" cy="159407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3985,93тыс</a:t>
            </a:r>
            <a:r>
              <a:rPr lang="ru-RU" sz="2000" b="1" dirty="0" smtClean="0">
                <a:solidFill>
                  <a:schemeClr val="tx1"/>
                </a:solidFill>
              </a:rPr>
              <a:t>. руб.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3" name="Блок-схема: объединение 12"/>
          <p:cNvSpPr/>
          <p:nvPr/>
        </p:nvSpPr>
        <p:spPr>
          <a:xfrm rot="3360000">
            <a:off x="4929135" y="1736435"/>
            <a:ext cx="3915867" cy="2575394"/>
          </a:xfrm>
          <a:prstGeom prst="flowChartMerge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1539,8 </a:t>
            </a:r>
            <a:r>
              <a:rPr lang="ru-RU" dirty="0" smtClean="0">
                <a:solidFill>
                  <a:schemeClr val="tx1"/>
                </a:solidFill>
              </a:rPr>
              <a:t>тыс</a:t>
            </a:r>
            <a:r>
              <a:rPr lang="ru-RU" b="1" dirty="0" smtClean="0">
                <a:solidFill>
                  <a:schemeClr val="tx1"/>
                </a:solidFill>
              </a:rPr>
              <a:t>. </a:t>
            </a:r>
            <a:r>
              <a:rPr lang="ru-RU" b="1" dirty="0">
                <a:solidFill>
                  <a:schemeClr val="tx1"/>
                </a:solidFill>
              </a:rPr>
              <a:t>руб.</a:t>
            </a:r>
          </a:p>
        </p:txBody>
      </p:sp>
      <p:sp>
        <p:nvSpPr>
          <p:cNvPr id="2" name="Равнобедренный треугольник 1"/>
          <p:cNvSpPr/>
          <p:nvPr/>
        </p:nvSpPr>
        <p:spPr>
          <a:xfrm>
            <a:off x="899592" y="4215276"/>
            <a:ext cx="4118502" cy="2304256"/>
          </a:xfrm>
          <a:prstGeom prst="triangle">
            <a:avLst>
              <a:gd name="adj" fmla="val 488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Единый сельхоз. налог </a:t>
            </a:r>
            <a:r>
              <a:rPr lang="ru-RU" dirty="0" smtClean="0"/>
              <a:t>505,8 </a:t>
            </a:r>
            <a:r>
              <a:rPr lang="ru-RU" dirty="0" err="1" smtClean="0"/>
              <a:t>тыс.руб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4656993" y="3154349"/>
            <a:ext cx="4392488" cy="3024336"/>
          </a:xfrm>
          <a:prstGeom prst="triangle">
            <a:avLst>
              <a:gd name="adj" fmla="val 288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Налог на имущество физических </a:t>
            </a:r>
            <a:r>
              <a:rPr lang="ru-RU" dirty="0" smtClean="0"/>
              <a:t>лиц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1941,05</a:t>
            </a:r>
            <a:r>
              <a:rPr lang="ru-RU" b="1" dirty="0" smtClean="0">
                <a:solidFill>
                  <a:schemeClr val="tx1"/>
                </a:solidFill>
              </a:rPr>
              <a:t>тыс</a:t>
            </a:r>
            <a:r>
              <a:rPr lang="ru-RU" b="1" i="1" dirty="0">
                <a:solidFill>
                  <a:schemeClr val="tx1"/>
                </a:solidFill>
              </a:rPr>
              <a:t>.</a:t>
            </a:r>
            <a:r>
              <a:rPr lang="ru-RU" b="1" dirty="0">
                <a:solidFill>
                  <a:schemeClr val="tx1"/>
                </a:solidFill>
              </a:rPr>
              <a:t> руб.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48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059832" y="1923201"/>
            <a:ext cx="2880320" cy="200348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2456,5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58979" y="1196753"/>
            <a:ext cx="3072861" cy="4536503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арендной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платы за земельные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участки            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1119,86</a:t>
            </a:r>
            <a:r>
              <a:rPr lang="ru-RU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="" xmlns:a16="http://schemas.microsoft.com/office/drawing/2014/main" id="{868E9C33-E432-4E17-9106-C17684CCCE09}"/>
              </a:ext>
            </a:extLst>
          </p:cNvPr>
          <p:cNvCxnSpPr>
            <a:cxnSpLocks/>
          </p:cNvCxnSpPr>
          <p:nvPr/>
        </p:nvCxnSpPr>
        <p:spPr>
          <a:xfrm>
            <a:off x="3685946" y="3573016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омб 7">
            <a:extLst>
              <a:ext uri="{FF2B5EF4-FFF2-40B4-BE49-F238E27FC236}">
                <a16:creationId xmlns="" xmlns:a16="http://schemas.microsoft.com/office/drawing/2014/main" id="{52CD7074-D49B-4A8E-9ACA-3E5AB740A6F2}"/>
              </a:ext>
            </a:extLst>
          </p:cNvPr>
          <p:cNvSpPr/>
          <p:nvPr/>
        </p:nvSpPr>
        <p:spPr>
          <a:xfrm>
            <a:off x="5796136" y="1117322"/>
            <a:ext cx="2780801" cy="3456383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576,5тыс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059832" y="4005064"/>
            <a:ext cx="302433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Прочие неналоговые доходы </a:t>
            </a:r>
            <a:r>
              <a:rPr lang="ru-RU" dirty="0" smtClean="0"/>
              <a:t>20,14 </a:t>
            </a:r>
            <a:r>
              <a:rPr lang="ru-RU" dirty="0" smtClean="0"/>
              <a:t>руб.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908720"/>
            <a:ext cx="2376264" cy="9377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ДОХОДЫ ОТ ПРОДАЖИ МАТЕРИАЛЬНЫХ И НЕМАТЕРИАЛЬНЫХ </a:t>
            </a:r>
            <a:r>
              <a:rPr lang="ru-RU" sz="1200" dirty="0" smtClean="0"/>
              <a:t>АКТИВОВ </a:t>
            </a:r>
            <a:r>
              <a:rPr lang="ru-RU" sz="1200" dirty="0" smtClean="0"/>
              <a:t>740 </a:t>
            </a:r>
            <a:r>
              <a:rPr lang="ru-RU" sz="1200" dirty="0" smtClean="0"/>
              <a:t>тыс. руб.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73613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</a:t>
            </a:r>
            <a:r>
              <a:rPr lang="ru-RU" sz="28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извлечение 1"/>
          <p:cNvSpPr/>
          <p:nvPr/>
        </p:nvSpPr>
        <p:spPr>
          <a:xfrm rot="17173418">
            <a:off x="4507119" y="2487178"/>
            <a:ext cx="4804959" cy="3226567"/>
          </a:xfrm>
          <a:prstGeom prst="flowChartExtra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bIns="684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Субвенция на выполнение передаваемых полномочий в сфере административной ответственности </a:t>
            </a:r>
            <a:r>
              <a:rPr lang="ru-RU" sz="1600" b="1" dirty="0" smtClean="0">
                <a:solidFill>
                  <a:schemeClr val="tx1"/>
                </a:solidFill>
              </a:rPr>
              <a:t>1,4</a:t>
            </a:r>
            <a:endParaRPr lang="ru-RU" sz="1600" b="1" dirty="0">
              <a:solidFill>
                <a:schemeClr val="tx1"/>
              </a:solidFill>
            </a:endParaRPr>
          </a:p>
          <a:p>
            <a:pPr algn="ctr"/>
            <a:r>
              <a:rPr lang="ru-RU" sz="1600" b="1" dirty="0">
                <a:solidFill>
                  <a:schemeClr val="tx1"/>
                </a:solidFill>
              </a:rPr>
              <a:t> </a:t>
            </a:r>
            <a:r>
              <a:rPr lang="ru-RU" sz="1600" b="1" dirty="0" err="1">
                <a:solidFill>
                  <a:schemeClr val="tx1"/>
                </a:solidFill>
              </a:rPr>
              <a:t>тыс.руб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5094132">
            <a:off x="227418" y="2476976"/>
            <a:ext cx="4209807" cy="3336133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на территориях, где отсутствуют военные комиссариаты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165, 9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203848" y="3254683"/>
            <a:ext cx="2184955" cy="145828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10050,2тыс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500895" y="692696"/>
            <a:ext cx="4319577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Прочие субсидии бюджетам сельских поселений (на проведение капитального ремонта общежитий, а также жилых зданий, нежилых зданий, жилых домов, многоквартирных домов, использовавшихся до 21 марта 2014 года в качестве </a:t>
            </a:r>
            <a:r>
              <a:rPr lang="ru-RU" sz="1400" dirty="0" smtClean="0"/>
              <a:t>общежитий…)</a:t>
            </a:r>
            <a:r>
              <a:rPr lang="ru-RU" sz="1400" dirty="0"/>
              <a:t> </a:t>
            </a:r>
            <a:r>
              <a:rPr lang="ru-RU" sz="1400" dirty="0" smtClean="0"/>
              <a:t>7816,23тыс.руб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10569" y="1054603"/>
            <a:ext cx="238655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дотация на выравнивание бюджетной обеспеченности       </a:t>
            </a:r>
            <a:r>
              <a:rPr lang="ru-RU" dirty="0" smtClean="0"/>
              <a:t>2066,61тыс</a:t>
            </a:r>
            <a:r>
              <a:rPr lang="ru-RU" dirty="0" smtClean="0"/>
              <a:t>. руб.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</TotalTime>
  <Words>1362</Words>
  <Application>Microsoft Office PowerPoint</Application>
  <PresentationFormat>Экран (4:3)</PresentationFormat>
  <Paragraphs>234</Paragraphs>
  <Slides>23</Slides>
  <Notes>3</Notes>
  <HiddenSlides>11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Налоговые доходы  на 2025 год</vt:lpstr>
      <vt:lpstr>Неналоговые доходы на 2025 год</vt:lpstr>
      <vt:lpstr>Безвозмездные поступления на 2025 год</vt:lpstr>
      <vt:lpstr>Презентация PowerPoint</vt:lpstr>
      <vt:lpstr>Налоговые доходы на 2026 год</vt:lpstr>
      <vt:lpstr>Неналоговые доходы на 2026 год</vt:lpstr>
      <vt:lpstr>Безвозмездные поступления на 2026 год</vt:lpstr>
      <vt:lpstr>Презентация PowerPoint</vt:lpstr>
      <vt:lpstr>Налоговые доходы на 2027 год</vt:lpstr>
      <vt:lpstr>Неналоговые доходы на 2027 год</vt:lpstr>
      <vt:lpstr>Безвозмездные поступления на 2027 год</vt:lpstr>
      <vt:lpstr>Классификация расходов бюджета по разделам</vt:lpstr>
      <vt:lpstr>Расходы бюджета муниципального образования Тенистовское сельское поселение Бахчисарайского  района Республики Крым на 2025 год</vt:lpstr>
      <vt:lpstr>Расходы бюджета муниципального образования Тенистовское сельское поселение  Бахчисарайского  района Республики Крым на 2026 год</vt:lpstr>
      <vt:lpstr>Расходы бюджета муниципального образования Тенистовское сельское поселение Бахчисарайского  района Республики Крым на 2027 год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Пользователь</cp:lastModifiedBy>
  <cp:revision>511</cp:revision>
  <cp:lastPrinted>2014-05-13T11:35:02Z</cp:lastPrinted>
  <dcterms:created xsi:type="dcterms:W3CDTF">2014-05-12T16:47:43Z</dcterms:created>
  <dcterms:modified xsi:type="dcterms:W3CDTF">2025-01-05T10:34:33Z</dcterms:modified>
</cp:coreProperties>
</file>