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71" r:id="rId5"/>
    <p:sldId id="272" r:id="rId6"/>
    <p:sldId id="260" r:id="rId7"/>
    <p:sldId id="261" r:id="rId8"/>
    <p:sldId id="263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FBF12DA-4890-4593-922B-97FC6853234B}">
          <p14:sldIdLst>
            <p14:sldId id="256"/>
            <p14:sldId id="257"/>
            <p14:sldId id="258"/>
          </p14:sldIdLst>
        </p14:section>
        <p14:section name="Раздел без заголовка" id="{A7C5DC2F-534B-455C-B9F8-87415212F497}">
          <p14:sldIdLst>
            <p14:sldId id="271"/>
            <p14:sldId id="272"/>
          </p14:sldIdLst>
        </p14:section>
        <p14:section name="Раздел без заголовка" id="{046A993D-5084-45EA-9C80-101818329792}">
          <p14:sldIdLst>
            <p14:sldId id="260"/>
            <p14:sldId id="261"/>
            <p14:sldId id="263"/>
            <p14:sldId id="274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ECFDB5"/>
    <a:srgbClr val="00FF00"/>
    <a:srgbClr val="CC99FF"/>
    <a:srgbClr val="FFCCFF"/>
    <a:srgbClr val="FF9966"/>
    <a:srgbClr val="FF0066"/>
    <a:srgbClr val="CC66FF"/>
    <a:srgbClr val="66FF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76" autoAdjust="0"/>
  </p:normalViewPr>
  <p:slideViewPr>
    <p:cSldViewPr>
      <p:cViewPr>
        <p:scale>
          <a:sx n="92" d="100"/>
          <a:sy n="92" d="100"/>
        </p:scale>
        <p:origin x="-2184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4338719308965665E-2"/>
          <c:y val="0.18557330841937719"/>
          <c:w val="0.56344991925500343"/>
          <c:h val="0.80467239518892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3"/>
          <c:dPt>
            <c:idx val="1"/>
            <c:bubble3D val="0"/>
            <c:explosion val="35"/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</c:spPr>
          </c:dPt>
          <c:dPt>
            <c:idx val="9"/>
            <c:bubble3D val="0"/>
            <c:spPr>
              <a:noFill/>
            </c:spPr>
          </c:dPt>
          <c:dPt>
            <c:idx val="12"/>
            <c:bubble3D val="0"/>
            <c:spPr>
              <a:noFill/>
            </c:spPr>
          </c:dPt>
          <c:dPt>
            <c:idx val="14"/>
            <c:bubble3D val="0"/>
            <c:spPr>
              <a:noFill/>
            </c:spPr>
          </c:dPt>
          <c:dLbls>
            <c:dLbl>
              <c:idx val="0"/>
              <c:layout>
                <c:manualLayout>
                  <c:x val="-0.24777455282746361"/>
                  <c:y val="0.2715183484641843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48,6</a:t>
                    </a:r>
                    <a:r>
                      <a:rPr lang="en-US" dirty="0" smtClean="0"/>
                      <a:t> 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0247936241211295"/>
                  <c:y val="-0.44715185066815177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51,4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6.9172869681146568E-2"/>
                  <c:y val="7.2579235240696025E-2"/>
                </c:manualLayout>
              </c:layout>
              <c:tx>
                <c:rich>
                  <a:bodyPr/>
                  <a:lstStyle/>
                  <a:p>
                    <a:r>
                      <a:rPr lang="ru-RU" baseline="0" dirty="0" smtClean="0"/>
                      <a:t>27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Лист1!$B$2:$B$17</c:f>
              <c:numCache>
                <c:formatCode>0.00%</c:formatCode>
                <c:ptCount val="16"/>
                <c:pt idx="0">
                  <c:v>0.1867</c:v>
                </c:pt>
                <c:pt idx="1">
                  <c:v>0.68010000000000004</c:v>
                </c:pt>
                <c:pt idx="2" formatCode="0%">
                  <c:v>0.1113</c:v>
                </c:pt>
                <c:pt idx="3">
                  <c:v>2.18E-2</c:v>
                </c:pt>
                <c:pt idx="6" formatCode="General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cat>
            <c:strRef>
              <c:f>Лист1!$A$2:$A$17</c:f>
              <c:strCache>
                <c:ptCount val="4"/>
                <c:pt idx="0">
                  <c:v>Налоговые и неналоговые доходы</c:v>
                </c:pt>
                <c:pt idx="1">
                  <c:v>Безвозменные поступления</c:v>
                </c:pt>
                <c:pt idx="2">
                  <c:v>Доходы от собственности</c:v>
                </c:pt>
                <c:pt idx="3">
                  <c:v>Прочие неналоговые доходы</c:v>
                </c:pt>
              </c:strCache>
            </c:strRef>
          </c:cat>
          <c:val>
            <c:numRef>
              <c:f>Лист1!$E$2:$E$17</c:f>
              <c:numCache>
                <c:formatCode>General</c:formatCode>
                <c:ptCount val="16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69892352891464105"/>
          <c:y val="0.12403384817675822"/>
          <c:w val="0.29621770696113131"/>
          <c:h val="0.870486850557399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="0"/>
            </a:pPr>
            <a:r>
              <a:rPr lang="ru-RU" sz="2000" b="0" dirty="0" smtClean="0"/>
              <a:t>0%</a:t>
            </a:r>
            <a:endParaRPr lang="ru-RU" sz="2000" b="0" dirty="0"/>
          </a:p>
        </c:rich>
      </c:tx>
      <c:layout>
        <c:manualLayout>
          <c:xMode val="edge"/>
          <c:yMode val="edge"/>
          <c:x val="0.32018717800061819"/>
          <c:y val="0.2045907785842497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843908599269541E-2"/>
          <c:y val="0.13332894888934063"/>
          <c:w val="0.60748441601049874"/>
          <c:h val="0.820734251968503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60,48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0,89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0,52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ru-RU" dirty="0" smtClean="0"/>
                      <a:t>37,68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03279387101553"/>
                      <c:h val="6.063901942574413E-2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-1.1367766958862721E-2"/>
                  <c:y val="-1.30609929304162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14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Общегосударственные вопросы</c:v>
                </c:pt>
                <c:pt idx="1">
                  <c:v>Межбюджетные трансферты</c:v>
                </c:pt>
                <c:pt idx="2">
                  <c:v>Национальная оборона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и кинематография</c:v>
                </c:pt>
                <c:pt idx="6">
                  <c:v>Национальная безопасность и правоохранительная деятельность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0.44209999999999999</c:v>
                </c:pt>
                <c:pt idx="1">
                  <c:v>1.6E-2</c:v>
                </c:pt>
                <c:pt idx="2">
                  <c:v>1.24E-2</c:v>
                </c:pt>
                <c:pt idx="3">
                  <c:v>2.1700000000000001E-2</c:v>
                </c:pt>
                <c:pt idx="4">
                  <c:v>0.47149999999999997</c:v>
                </c:pt>
                <c:pt idx="5">
                  <c:v>2.7000000000000001E-3</c:v>
                </c:pt>
                <c:pt idx="6">
                  <c:v>3.8600000000000002E-2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743882624152871"/>
          <c:y val="0"/>
          <c:w val="0.35109142965596413"/>
          <c:h val="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508874628482776E-2"/>
          <c:y val="8.8935552656185066E-2"/>
          <c:w val="0.55842541585841499"/>
          <c:h val="0.8168417529331147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11,07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2,6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8,45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Земельный налог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0.441</c:v>
                </c:pt>
                <c:pt idx="1">
                  <c:v>8.5999999999999993E-2</c:v>
                </c:pt>
                <c:pt idx="2">
                  <c:v>0.47299999999999998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0.32101</cdr:x>
      <cdr:y>0.25168</cdr:y>
    </cdr:from>
    <cdr:to>
      <cdr:x>0.33747</cdr:x>
      <cdr:y>0.29951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H="1">
          <a:off x="2808312" y="1515408"/>
          <a:ext cx="144016" cy="288032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A2AE-F67A-4C3F-AF91-1B3051D68ABB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F7041-79FB-40F7-8680-65D6C8EB00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070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F7041-79FB-40F7-8680-65D6C8EB003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3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44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2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08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70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85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52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78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46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12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0026-CF6D-4076-9C2C-B5624213451E}" type="datetimeFigureOut">
              <a:rPr lang="ru-RU" smtClean="0"/>
              <a:pPr/>
              <a:t>вс 05.01.25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2C6E0-EB0C-4DBA-A907-02E346E8E6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tenistoe-sovet@bahch.rk.gov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78506" y="159584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бюджета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</a:t>
            </a:r>
            <a:r>
              <a:rPr lang="ru-RU" sz="3600" b="1" i="1" dirty="0" err="1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Тенистовское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endParaRPr lang="ru-RU" sz="3600" b="1" i="1" dirty="0" smtClean="0">
              <a:ln w="11430">
                <a:noFill/>
              </a:ln>
              <a:solidFill>
                <a:srgbClr val="FFFF99"/>
              </a:solidFill>
              <a:effectLst>
                <a:glow rad="1270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Бахчисарайского района</a:t>
            </a:r>
          </a:p>
          <a:p>
            <a:pPr algn="ctr"/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 </a:t>
            </a:r>
            <a:r>
              <a:rPr lang="ru-RU" sz="3600" b="1" i="1" dirty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2550944"/>
            <a:ext cx="6089436" cy="4293096"/>
            <a:chOff x="1506900" y="2996952"/>
            <a:chExt cx="5644580" cy="3573524"/>
          </a:xfrm>
        </p:grpSpPr>
        <p:pic>
          <p:nvPicPr>
            <p:cNvPr id="1028" name="Picture 4" descr="http://www.oclegaldefense.com/wp-content/uploads/2014/10/474209955-1024x910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9046" y="2996952"/>
              <a:ext cx="4477369" cy="357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трелка вправо 2"/>
            <p:cNvSpPr/>
            <p:nvPr/>
          </p:nvSpPr>
          <p:spPr>
            <a:xfrm rot="2406975">
              <a:off x="1506900" y="4815516"/>
              <a:ext cx="1402443" cy="640320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Доходы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Стрелка вправо 6"/>
            <p:cNvSpPr/>
            <p:nvPr/>
          </p:nvSpPr>
          <p:spPr>
            <a:xfrm rot="19194371">
              <a:off x="5760627" y="4870201"/>
              <a:ext cx="1390853" cy="589559"/>
            </a:xfrm>
            <a:prstGeom prst="right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itchFamily="18" charset="0"/>
                  <a:cs typeface="Times New Roman" pitchFamily="18" charset="0"/>
                </a:rPr>
                <a:t>Расходы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851920" y="6237312"/>
              <a:ext cx="1140118" cy="285258"/>
            </a:xfrm>
            <a:prstGeom prst="round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dk1"/>
                  </a:solidFill>
                  <a:latin typeface="Times New Roman" pitchFamily="18" charset="0"/>
                  <a:cs typeface="Times New Roman" pitchFamily="18" charset="0"/>
                </a:rPr>
                <a:t>Бюджет</a:t>
              </a:r>
              <a:endParaRPr lang="ru-RU" sz="20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851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5616" y="2636912"/>
            <a:ext cx="7560840" cy="923330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 smtClean="0"/>
              <a:t>Обеспечение </a:t>
            </a:r>
            <a:r>
              <a:rPr lang="ru-RU" dirty="0"/>
              <a:t>устойчивости и сбалансированности бюджетной </a:t>
            </a:r>
            <a:r>
              <a:rPr lang="ru-RU" dirty="0" smtClean="0"/>
              <a:t>          системы </a:t>
            </a:r>
            <a:r>
              <a:rPr lang="ru-RU" dirty="0"/>
              <a:t>в целях гарантированного исполнения действующих и принимаемых расходных обязательств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7" y="1876762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эффективности бюджетной политики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5616" y="4017258"/>
            <a:ext cx="7560840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Соответствие финансовых возможностей </a:t>
            </a:r>
            <a:r>
              <a:rPr lang="ru-RU" dirty="0" smtClean="0"/>
              <a:t>Тенистовского сельского </a:t>
            </a:r>
            <a:r>
              <a:rPr lang="ru-RU" dirty="0"/>
              <a:t>поселения ключевым направлениям развития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15616" y="5086925"/>
            <a:ext cx="7560840" cy="646331"/>
          </a:xfrm>
          <a:prstGeom prst="rec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ru-RU"/>
            </a:defPPr>
            <a:lvl1pPr algn="ctr">
              <a:defRPr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/>
              <a:t>Повышение роли бюджетной политики для поддержки экономического роста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6093296"/>
            <a:ext cx="7560840" cy="40011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000" b="1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ru-RU" dirty="0"/>
              <a:t>Повышение прозрачности и открытости бюджетного процесса</a:t>
            </a:r>
          </a:p>
        </p:txBody>
      </p:sp>
      <p:cxnSp>
        <p:nvCxnSpPr>
          <p:cNvPr id="18" name="Прямая соединительная линия 17"/>
          <p:cNvCxnSpPr>
            <a:stCxn id="5" idx="2"/>
            <a:endCxn id="6" idx="0"/>
          </p:cNvCxnSpPr>
          <p:nvPr/>
        </p:nvCxnSpPr>
        <p:spPr>
          <a:xfrm>
            <a:off x="4896036" y="4725144"/>
            <a:ext cx="0" cy="3617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2"/>
            <a:endCxn id="7" idx="0"/>
          </p:cNvCxnSpPr>
          <p:nvPr/>
        </p:nvCxnSpPr>
        <p:spPr>
          <a:xfrm>
            <a:off x="4896036" y="5733256"/>
            <a:ext cx="0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stCxn id="4" idx="2"/>
            <a:endCxn id="3" idx="0"/>
          </p:cNvCxnSpPr>
          <p:nvPr/>
        </p:nvCxnSpPr>
        <p:spPr>
          <a:xfrm flipH="1">
            <a:off x="4896036" y="2276872"/>
            <a:ext cx="1" cy="360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3" idx="2"/>
            <a:endCxn id="5" idx="0"/>
          </p:cNvCxnSpPr>
          <p:nvPr/>
        </p:nvCxnSpPr>
        <p:spPr>
          <a:xfrm>
            <a:off x="4896036" y="3560242"/>
            <a:ext cx="0" cy="457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1837048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2943590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1" y="413143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5170321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justdirect.ru/wppage/youtube/files/img/g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92" y="6053582"/>
            <a:ext cx="469093" cy="47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Группа 22"/>
          <p:cNvGrpSpPr/>
          <p:nvPr/>
        </p:nvGrpSpPr>
        <p:grpSpPr>
          <a:xfrm>
            <a:off x="6492790" y="-135466"/>
            <a:ext cx="2843808" cy="3318825"/>
            <a:chOff x="6493780" y="761411"/>
            <a:chExt cx="3282404" cy="4295776"/>
          </a:xfrm>
        </p:grpSpPr>
        <p:sp>
          <p:nvSpPr>
            <p:cNvPr id="24" name="Овал 23"/>
            <p:cNvSpPr/>
            <p:nvPr/>
          </p:nvSpPr>
          <p:spPr>
            <a:xfrm>
              <a:off x="8100391" y="1261425"/>
              <a:ext cx="1224137" cy="112890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2" descr="http://aproekt.ucoz.net/12/shutterstock_123142174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650" b="89690" l="4800" r="64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2323"/>
            <a:stretch/>
          </p:blipFill>
          <p:spPr bwMode="auto">
            <a:xfrm flipH="1">
              <a:off x="6493780" y="761411"/>
              <a:ext cx="3282404" cy="429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Прямоугольник 45"/>
          <p:cNvSpPr/>
          <p:nvPr/>
        </p:nvSpPr>
        <p:spPr>
          <a:xfrm>
            <a:off x="2546899" y="260648"/>
            <a:ext cx="469827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Ключевые задачи:</a:t>
            </a:r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938" y="148570"/>
            <a:ext cx="8755566" cy="70788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Основные параметры 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Тенистовское</a:t>
            </a:r>
            <a:r>
              <a:rPr lang="ru-RU" sz="2000" b="1" dirty="0" smtClean="0">
                <a:solidFill>
                  <a:schemeClr val="lt1"/>
                </a:solidFill>
                <a:latin typeface="Times New Roman" pitchFamily="18" charset="0"/>
                <a:cs typeface="Times New Roman" pitchFamily="18" charset="0"/>
              </a:rPr>
              <a:t> сельское поселение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sz="2000" b="1" dirty="0">
              <a:solidFill>
                <a:schemeClr val="l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99363" y="1131213"/>
            <a:ext cx="7221112" cy="2561137"/>
            <a:chOff x="1068775" y="225673"/>
            <a:chExt cx="6899692" cy="4077072"/>
          </a:xfrm>
        </p:grpSpPr>
        <p:grpSp>
          <p:nvGrpSpPr>
            <p:cNvPr id="6" name="Группа 5"/>
            <p:cNvGrpSpPr/>
            <p:nvPr/>
          </p:nvGrpSpPr>
          <p:grpSpPr>
            <a:xfrm>
              <a:off x="1068775" y="225673"/>
              <a:ext cx="6659082" cy="4077072"/>
              <a:chOff x="1068775" y="225673"/>
              <a:chExt cx="6659082" cy="4077072"/>
            </a:xfrm>
          </p:grpSpPr>
          <p:pic>
            <p:nvPicPr>
              <p:cNvPr id="3074" name="Picture 2" descr="http://clipart-library.com/img/527316.gi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775" y="225673"/>
                <a:ext cx="6659082" cy="40770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2784295" y="1660738"/>
                <a:ext cx="1614021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 smtClean="0"/>
                  <a:t>Доходы (тыс. руб.)</a:t>
                </a:r>
                <a:endParaRPr lang="ru-RU" dirty="0"/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4960453" y="1660738"/>
                <a:ext cx="1709463" cy="707886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defPPr>
                  <a:defRPr lang="ru-RU"/>
                </a:defPPr>
                <a:lvl1pPr algn="ctr">
                  <a:defRPr sz="2000" b="1">
                    <a:solidFill>
                      <a:schemeClr val="dk1"/>
                    </a:solidFill>
                    <a:latin typeface="Times New Roman" pitchFamily="18" charset="0"/>
                    <a:cs typeface="Times New Roman" pitchFamily="18" charset="0"/>
                  </a:defRPr>
                </a:lvl1pPr>
                <a:lvl2pPr>
                  <a:defRPr>
                    <a:solidFill>
                      <a:schemeClr val="dk1"/>
                    </a:solidFill>
                  </a:defRPr>
                </a:lvl2pPr>
                <a:lvl3pPr>
                  <a:defRPr>
                    <a:solidFill>
                      <a:schemeClr val="dk1"/>
                    </a:solidFill>
                  </a:defRPr>
                </a:lvl3pPr>
                <a:lvl4pPr>
                  <a:defRPr>
                    <a:solidFill>
                      <a:schemeClr val="dk1"/>
                    </a:solidFill>
                  </a:defRPr>
                </a:lvl4pPr>
                <a:lvl5pPr>
                  <a:defRPr>
                    <a:solidFill>
                      <a:schemeClr val="dk1"/>
                    </a:solidFill>
                  </a:defRPr>
                </a:lvl5pPr>
                <a:lvl6pPr>
                  <a:defRPr>
                    <a:solidFill>
                      <a:schemeClr val="dk1"/>
                    </a:solidFill>
                  </a:defRPr>
                </a:lvl6pPr>
                <a:lvl7pPr>
                  <a:defRPr>
                    <a:solidFill>
                      <a:schemeClr val="dk1"/>
                    </a:solidFill>
                  </a:defRPr>
                </a:lvl7pPr>
                <a:lvl8pPr>
                  <a:defRPr>
                    <a:solidFill>
                      <a:schemeClr val="dk1"/>
                    </a:solidFill>
                  </a:defRPr>
                </a:lvl8pPr>
                <a:lvl9pPr>
                  <a:defRPr>
                    <a:solidFill>
                      <a:schemeClr val="dk1"/>
                    </a:solidFill>
                  </a:defRPr>
                </a:lvl9pPr>
              </a:lstStyle>
              <a:p>
                <a:r>
                  <a:rPr lang="ru-RU" dirty="0" smtClean="0"/>
                  <a:t>Расходы (тыс. руб.)</a:t>
                </a:r>
                <a:endParaRPr lang="ru-RU" dirty="0"/>
              </a:p>
            </p:txBody>
          </p:sp>
          <p:sp>
            <p:nvSpPr>
              <p:cNvPr id="4" name="TextBox 3"/>
              <p:cNvSpPr txBox="1"/>
              <p:nvPr/>
            </p:nvSpPr>
            <p:spPr>
              <a:xfrm>
                <a:off x="4355976" y="1062152"/>
                <a:ext cx="93610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ru-RU" sz="8800" b="1" dirty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7" name="Прямоугольник 6"/>
            <p:cNvSpPr/>
            <p:nvPr/>
          </p:nvSpPr>
          <p:spPr>
            <a:xfrm>
              <a:off x="1879066" y="2492896"/>
              <a:ext cx="1760174" cy="93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/>
                <a:t>16 </a:t>
              </a:r>
              <a:r>
                <a:rPr lang="ru-RU" sz="3200" b="1" dirty="0" smtClean="0"/>
                <a:t>764,75</a:t>
              </a:r>
              <a:endParaRPr lang="ru-RU" sz="3200" b="1" dirty="0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300192" y="2492896"/>
              <a:ext cx="1668275" cy="9309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dirty="0" smtClean="0"/>
                <a:t>15533,38</a:t>
              </a:r>
              <a:endParaRPr lang="ru-RU" sz="3200" dirty="0"/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136914" y="3210356"/>
            <a:ext cx="3498982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4180" y="5423738"/>
            <a:ext cx="3531716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Безвозмездные поступления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4180" y="4721701"/>
            <a:ext cx="3498982" cy="46166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ОТ ПРОДАЖИ МАТЕРИАЛЬНЫХ И НЕМАТЕРИАЛЬНЫХ АКТИВОВ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36914" y="3738518"/>
            <a:ext cx="3498982" cy="584775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Доходы от использовании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муниципальной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собственности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819392" y="4552424"/>
            <a:ext cx="319699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4890978"/>
            <a:ext cx="3096398" cy="830997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881036" y="3250001"/>
            <a:ext cx="3188420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850348" y="4119126"/>
            <a:ext cx="3172119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807792" y="5423738"/>
            <a:ext cx="3141878" cy="338554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Культура и кинематография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51233" y="3247638"/>
            <a:ext cx="808294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615,65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972389" y="5685347"/>
            <a:ext cx="722815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8 149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933474" y="4842157"/>
            <a:ext cx="874317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082,4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804141" y="3798947"/>
            <a:ext cx="8681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2 452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,4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75" name="Прямая со стрелкой 3074"/>
          <p:cNvCxnSpPr>
            <a:stCxn id="11" idx="3"/>
            <a:endCxn id="24" idx="1"/>
          </p:cNvCxnSpPr>
          <p:nvPr/>
        </p:nvCxnSpPr>
        <p:spPr>
          <a:xfrm>
            <a:off x="3635896" y="3379633"/>
            <a:ext cx="315337" cy="2189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7" name="Прямая со стрелкой 3076"/>
          <p:cNvCxnSpPr>
            <a:stCxn id="15" idx="3"/>
            <a:endCxn id="28" idx="1"/>
          </p:cNvCxnSpPr>
          <p:nvPr/>
        </p:nvCxnSpPr>
        <p:spPr>
          <a:xfrm flipV="1">
            <a:off x="3635896" y="3952836"/>
            <a:ext cx="168245" cy="7807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Прямая со стрелкой 3078"/>
          <p:cNvCxnSpPr>
            <a:stCxn id="14" idx="3"/>
            <a:endCxn id="27" idx="1"/>
          </p:cNvCxnSpPr>
          <p:nvPr/>
        </p:nvCxnSpPr>
        <p:spPr>
          <a:xfrm>
            <a:off x="3603162" y="4952534"/>
            <a:ext cx="330312" cy="435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1" name="Прямая со стрелкой 3080"/>
          <p:cNvCxnSpPr>
            <a:stCxn id="13" idx="3"/>
            <a:endCxn id="26" idx="1"/>
          </p:cNvCxnSpPr>
          <p:nvPr/>
        </p:nvCxnSpPr>
        <p:spPr>
          <a:xfrm>
            <a:off x="3635896" y="5593015"/>
            <a:ext cx="336493" cy="2000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3" name="Прямоугольник 3092"/>
          <p:cNvSpPr/>
          <p:nvPr/>
        </p:nvSpPr>
        <p:spPr>
          <a:xfrm>
            <a:off x="8074098" y="4732723"/>
            <a:ext cx="64840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81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4" name="Прямоугольник 3093"/>
          <p:cNvSpPr/>
          <p:nvPr/>
        </p:nvSpPr>
        <p:spPr>
          <a:xfrm>
            <a:off x="8347015" y="5395856"/>
            <a:ext cx="722438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9 394 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5" name="Прямоугольник 3094"/>
          <p:cNvSpPr/>
          <p:nvPr/>
        </p:nvSpPr>
        <p:spPr>
          <a:xfrm>
            <a:off x="8221920" y="3243310"/>
            <a:ext cx="79678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5 </a:t>
            </a:r>
            <a:r>
              <a:rPr lang="ru-RU" sz="1400" dirty="0" smtClean="0"/>
              <a:t>852,9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6" name="Прямоугольник 3095"/>
          <p:cNvSpPr/>
          <p:nvPr/>
        </p:nvSpPr>
        <p:spPr>
          <a:xfrm>
            <a:off x="8318299" y="4251865"/>
            <a:ext cx="648402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138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7" name="Прямоугольник 3096"/>
          <p:cNvSpPr/>
          <p:nvPr/>
        </p:nvSpPr>
        <p:spPr>
          <a:xfrm>
            <a:off x="8369038" y="5886224"/>
            <a:ext cx="678391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21,0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14" name="Прямая со стрелкой 3113"/>
          <p:cNvCxnSpPr>
            <a:stCxn id="17" idx="3"/>
            <a:endCxn id="3093" idx="1"/>
          </p:cNvCxnSpPr>
          <p:nvPr/>
        </p:nvCxnSpPr>
        <p:spPr>
          <a:xfrm>
            <a:off x="8016382" y="4721701"/>
            <a:ext cx="57716" cy="2196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7" name="Прямая со стрелкой 3116"/>
          <p:cNvCxnSpPr>
            <a:stCxn id="18" idx="3"/>
            <a:endCxn id="3094" idx="1"/>
          </p:cNvCxnSpPr>
          <p:nvPr/>
        </p:nvCxnSpPr>
        <p:spPr>
          <a:xfrm>
            <a:off x="7956430" y="5306477"/>
            <a:ext cx="390585" cy="2432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0" name="Прямая со стрелкой 3119"/>
          <p:cNvCxnSpPr>
            <a:stCxn id="19" idx="3"/>
            <a:endCxn id="3095" idx="1"/>
          </p:cNvCxnSpPr>
          <p:nvPr/>
        </p:nvCxnSpPr>
        <p:spPr>
          <a:xfrm flipV="1">
            <a:off x="8069456" y="3397199"/>
            <a:ext cx="152464" cy="220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3" name="Прямая со стрелкой 3122"/>
          <p:cNvCxnSpPr>
            <a:stCxn id="20" idx="3"/>
            <a:endCxn id="3096" idx="1"/>
          </p:cNvCxnSpPr>
          <p:nvPr/>
        </p:nvCxnSpPr>
        <p:spPr>
          <a:xfrm>
            <a:off x="8022467" y="4288403"/>
            <a:ext cx="295832" cy="11735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5" name="Прямая со стрелкой 3124"/>
          <p:cNvCxnSpPr>
            <a:stCxn id="21" idx="3"/>
            <a:endCxn id="3097" idx="1"/>
          </p:cNvCxnSpPr>
          <p:nvPr/>
        </p:nvCxnSpPr>
        <p:spPr>
          <a:xfrm>
            <a:off x="7949670" y="5593015"/>
            <a:ext cx="419368" cy="4470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646" y="6159497"/>
            <a:ext cx="454141" cy="476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0" name="Прямоугольник 1029"/>
          <p:cNvSpPr/>
          <p:nvPr/>
        </p:nvSpPr>
        <p:spPr>
          <a:xfrm>
            <a:off x="8318299" y="6253716"/>
            <a:ext cx="718197" cy="487652"/>
          </a:xfrm>
          <a:prstGeom prst="rect">
            <a:avLst/>
          </a:prstGeom>
          <a:solidFill>
            <a:srgbClr val="FFFF66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4807792" y="5800052"/>
            <a:ext cx="3313904" cy="1077218"/>
          </a:xfrm>
          <a:prstGeom prst="rect">
            <a:avLst/>
          </a:prstGeom>
          <a:solidFill>
            <a:srgbClr val="99FF99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</a:p>
          <a:p>
            <a:pPr algn="ctr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500"/>
                            </p:stCondLst>
                            <p:childTnLst>
                              <p:par>
                                <p:cTn id="9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0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1000"/>
                            </p:stCondLst>
                            <p:childTnLst>
                              <p:par>
                                <p:cTn id="14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2500"/>
                            </p:stCondLst>
                            <p:childTnLst>
                              <p:par>
                                <p:cTn id="1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500"/>
                            </p:stCondLst>
                            <p:childTnLst>
                              <p:par>
                                <p:cTn id="16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3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  <p:bldP spid="3093" grpId="0" animBg="1"/>
      <p:bldP spid="3094" grpId="0" animBg="1"/>
      <p:bldP spid="3095" grpId="0" animBg="1"/>
      <p:bldP spid="3096" grpId="0" animBg="1"/>
      <p:bldP spid="3097" grpId="0" animBg="1"/>
      <p:bldP spid="5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47526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доходной части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Тенистовского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поселения</a:t>
            </a:r>
          </a:p>
          <a:p>
            <a:pPr algn="ctr"/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75720213"/>
              </p:ext>
            </p:extLst>
          </p:nvPr>
        </p:nvGraphicFramePr>
        <p:xfrm>
          <a:off x="323528" y="1340768"/>
          <a:ext cx="8424936" cy="5332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881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11152" y="115133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расходной части  </a:t>
            </a:r>
            <a:r>
              <a:rPr lang="ru-RU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Тенистовского </a:t>
            </a:r>
            <a:r>
              <a:rPr lang="ru-RU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сельского поселения в </a:t>
            </a:r>
            <a:r>
              <a:rPr lang="ru-RU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76345624"/>
              </p:ext>
            </p:extLst>
          </p:nvPr>
        </p:nvGraphicFramePr>
        <p:xfrm>
          <a:off x="251520" y="761464"/>
          <a:ext cx="8748464" cy="602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85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79694" y="1556792"/>
            <a:ext cx="2016224" cy="4536504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эффективной деятельности администрации Тенистовского сельского поселения Бахчисарайского района Республики Крым на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1700808"/>
            <a:ext cx="2016224" cy="4276672"/>
          </a:xfrm>
          <a:prstGeom prst="roundRect">
            <a:avLst/>
          </a:prstGeom>
          <a:gradFill>
            <a:gsLst>
              <a:gs pos="0">
                <a:srgbClr val="33CC33"/>
              </a:gs>
              <a:gs pos="100000">
                <a:srgbClr val="FFFF99"/>
              </a:gs>
            </a:gsLst>
            <a:lin ang="16200000" scaled="1"/>
          </a:gradFill>
          <a:ln>
            <a:solidFill>
              <a:srgbClr val="33CC33"/>
            </a:solidFill>
          </a:ln>
          <a:effectLst>
            <a:glow rad="50800">
              <a:srgbClr val="33CC33"/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«Развитие 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 в </a:t>
            </a:r>
            <a:r>
              <a:rPr lang="ru-RU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Тенистовском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сельском поселении  на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годы»</a:t>
            </a:r>
            <a:endParaRPr lang="ru-RU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8" y="2342026"/>
            <a:ext cx="2880320" cy="3635454"/>
          </a:xfrm>
          <a:prstGeom prst="ellipse">
            <a:avLst/>
          </a:prstGeom>
          <a:gradFill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CC0099"/>
            </a:solidFill>
          </a:ln>
          <a:effectLst>
            <a:glow rad="50800">
              <a:srgbClr val="CC0099"/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Тенистовского сельского поселения Бахчисарайского района Республики Крым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2024год</a:t>
            </a:r>
            <a:endParaRPr lang="ru-RU" b="1" dirty="0">
              <a:solidFill>
                <a:schemeClr val="dk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V="1">
            <a:off x="6084168" y="3693414"/>
            <a:ext cx="792088" cy="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295918" y="3693414"/>
            <a:ext cx="9069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2358008" y="212447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i="1" dirty="0" smtClean="0">
                <a:ln w="11430">
                  <a:noFill/>
                </a:ln>
                <a:solidFill>
                  <a:srgbClr val="FFFF99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Реализованные  муниципальные программы  </a:t>
            </a:r>
          </a:p>
          <a:p>
            <a:pPr algn="ctr"/>
            <a:endParaRPr lang="ru-RU" b="1" i="1" dirty="0">
              <a:ln w="11430">
                <a:noFill/>
              </a:ln>
              <a:solidFill>
                <a:srgbClr val="FFFF99"/>
              </a:solidFill>
              <a:effectLst>
                <a:glow rad="1270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n w="11430">
                <a:noFill/>
              </a:ln>
              <a:solidFill>
                <a:srgbClr val="FFFF99"/>
              </a:solidFill>
              <a:effectLst>
                <a:glow rad="127000">
                  <a:schemeClr val="tx1"/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827584" y="2057100"/>
            <a:ext cx="4333996" cy="295232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Общий объем расходов бюджета                           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15533,38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тыс.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188640"/>
            <a:ext cx="8640960" cy="792088"/>
          </a:xfrm>
          <a:prstGeom prst="rect">
            <a:avLst/>
          </a:prstGeom>
          <a:gradFill>
            <a:gsLst>
              <a:gs pos="20000">
                <a:srgbClr val="FFFF99"/>
              </a:gs>
              <a:gs pos="0">
                <a:srgbClr val="FFFF66"/>
              </a:gs>
              <a:gs pos="100000">
                <a:srgbClr val="FFFFCC"/>
              </a:gs>
            </a:gsLst>
            <a:lin ang="16200000" scaled="1"/>
          </a:gra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Доля муниципальных программ в общем объеме расходов,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algn="ctr"/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реализацию муниципальных программ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Тенистовского </a:t>
            </a: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сельского поселения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в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04048" y="1625300"/>
            <a:ext cx="3240360" cy="9144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Программные расходы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15164,08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тыс. руб.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61580" y="4221088"/>
            <a:ext cx="3082828" cy="914400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Непрограммные расходы                 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369,3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тыс. руб.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Тройная стрелка влево/вправо/вверх 12"/>
          <p:cNvSpPr>
            <a:spLocks noChangeAspect="1"/>
          </p:cNvSpPr>
          <p:nvPr/>
        </p:nvSpPr>
        <p:spPr>
          <a:xfrm>
            <a:off x="5122024" y="2896880"/>
            <a:ext cx="1368152" cy="864096"/>
          </a:xfrm>
          <a:prstGeom prst="leftRightUpArrow">
            <a:avLst/>
          </a:prstGeom>
          <a:scene3d>
            <a:camera prst="orthographicFront">
              <a:rot lat="0" lon="300000" rev="5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36004" y="401836"/>
            <a:ext cx="9144000" cy="5603888"/>
            <a:chOff x="0" y="0"/>
            <a:chExt cx="9144000" cy="5603888"/>
          </a:xfrm>
        </p:grpSpPr>
        <p:sp>
          <p:nvSpPr>
            <p:cNvPr id="3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3771900"/>
              <a:ext cx="9144000" cy="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endParaRPr lang="ru-RU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39952" y="2708920"/>
              <a:ext cx="10081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43908" y="4014936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20567822">
              <a:off x="3440398" y="5296111"/>
              <a:ext cx="67903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99592" y="3356992"/>
              <a:ext cx="129614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93233" y="1479086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95736" y="1789467"/>
              <a:ext cx="64807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Прямоугольник 24"/>
          <p:cNvSpPr/>
          <p:nvPr/>
        </p:nvSpPr>
        <p:spPr>
          <a:xfrm>
            <a:off x="2228035" y="183316"/>
            <a:ext cx="67687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Структура налоговых доходов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 </a:t>
            </a:r>
            <a:r>
              <a:rPr lang="ru-RU" sz="3200" b="1" i="1" dirty="0" err="1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Тенистовское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сельское поселение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b="1" i="1" dirty="0" smtClean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3200" b="1" i="1" dirty="0">
                <a:ln w="11430">
                  <a:noFill/>
                </a:ln>
                <a:solidFill>
                  <a:srgbClr val="FFFF66"/>
                </a:solidFill>
                <a:effectLst>
                  <a:glow rad="127000">
                    <a:schemeClr val="tx1"/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году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33988334"/>
              </p:ext>
            </p:extLst>
          </p:nvPr>
        </p:nvGraphicFramePr>
        <p:xfrm>
          <a:off x="755576" y="1808353"/>
          <a:ext cx="8136904" cy="4804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715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0000"/>
          </a:bodyPr>
          <a:lstStyle/>
          <a:p>
            <a:r>
              <a:rPr lang="ru-RU" altLang="ru-RU" sz="2200" dirty="0" smtClean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 smtClean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200" dirty="0">
                <a:latin typeface="Times New Roman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200" dirty="0">
                <a:latin typeface="Times New Roman" pitchFamily="18" charset="0"/>
                <a:cs typeface="Times New Roman" panose="02020603050405020304" pitchFamily="18" charset="0"/>
              </a:rPr>
            </a:b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С годовым Отчетом об исполнении бюджета </a:t>
            </a:r>
            <a:r>
              <a:rPr lang="ru-RU" altLang="ru-RU" sz="2700" dirty="0">
                <a:latin typeface="Times New Roman" pitchFamily="18" charset="0"/>
                <a:cs typeface="Times New Roman" panose="02020603050405020304" pitchFamily="18" charset="0"/>
              </a:rPr>
              <a:t>Тенистовского сельского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поселения Бахчисарайского </a:t>
            </a:r>
            <a:r>
              <a:rPr lang="ru-RU" altLang="ru-RU" sz="2700" dirty="0">
                <a:latin typeface="Times New Roman" pitchFamily="18" charset="0"/>
                <a:cs typeface="Times New Roman" panose="02020603050405020304" pitchFamily="18" charset="0"/>
              </a:rPr>
              <a:t>района Республики Крым 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2024 </a:t>
            </a:r>
            <a:r>
              <a:rPr lang="ru-RU" altLang="ru-RU" sz="2700" dirty="0" smtClean="0">
                <a:latin typeface="Times New Roman" pitchFamily="18" charset="0"/>
                <a:cs typeface="Times New Roman" panose="02020603050405020304" pitchFamily="18" charset="0"/>
              </a:rPr>
              <a:t>год можно </a:t>
            </a:r>
            <a:r>
              <a:rPr lang="ru-RU" altLang="ru-RU" sz="2700" dirty="0">
                <a:latin typeface="Times New Roman" pitchFamily="18" charset="0"/>
                <a:cs typeface="Times New Roman" panose="02020603050405020304" pitchFamily="18" charset="0"/>
              </a:rPr>
              <a:t>ознакомиться на сайте администрации Тенистовского сельского поселения Бахчисарайского района Республики Крым </a:t>
            </a:r>
            <a:r>
              <a:rPr lang="en-US" altLang="ru-RU" sz="2700" dirty="0">
                <a:latin typeface="Times New Roman" pitchFamily="18" charset="0"/>
                <a:cs typeface="Times New Roman" panose="02020603050405020304" pitchFamily="18" charset="0"/>
              </a:rPr>
              <a:t>tenistov.ru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320121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/>
            <a:endParaRPr lang="ru-RU" altLang="ru-RU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Администрация Тенистовского сельского  </a:t>
            </a:r>
            <a:r>
              <a:rPr lang="ru-RU" altLang="ru-RU" dirty="0" smtClean="0">
                <a:latin typeface="Times New Roman" pitchFamily="18" charset="0"/>
              </a:rPr>
              <a:t>поселения Бахчисарайского района Республики Крым</a:t>
            </a:r>
            <a:endParaRPr lang="ru-RU" altLang="ru-RU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Адрес: </a:t>
            </a:r>
            <a:r>
              <a:rPr lang="ru-RU" altLang="ru-RU" dirty="0" smtClean="0">
                <a:latin typeface="Times New Roman" pitchFamily="18" charset="0"/>
              </a:rPr>
              <a:t>ул</a:t>
            </a:r>
            <a:r>
              <a:rPr lang="ru-RU" altLang="ru-RU" dirty="0">
                <a:latin typeface="Times New Roman" pitchFamily="18" charset="0"/>
              </a:rPr>
              <a:t>. </a:t>
            </a:r>
            <a:r>
              <a:rPr lang="ru-RU" altLang="ru-RU" dirty="0" smtClean="0">
                <a:latin typeface="Times New Roman" pitchFamily="18" charset="0"/>
              </a:rPr>
              <a:t>Заречная,15, </a:t>
            </a:r>
            <a:r>
              <a:rPr lang="ru-RU" altLang="ru-RU" dirty="0" err="1" smtClean="0">
                <a:latin typeface="Times New Roman" pitchFamily="18" charset="0"/>
              </a:rPr>
              <a:t>с.Тенистое</a:t>
            </a:r>
            <a:r>
              <a:rPr lang="ru-RU" altLang="ru-RU" dirty="0" smtClean="0">
                <a:latin typeface="Times New Roman" pitchFamily="18" charset="0"/>
              </a:rPr>
              <a:t>,</a:t>
            </a:r>
            <a:endParaRPr lang="ru-RU" altLang="ru-RU" dirty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Бахчисарайский  район, Республика Крым, 298452</a:t>
            </a:r>
          </a:p>
          <a:p>
            <a:pPr marL="0" indent="0" algn="ctr">
              <a:buNone/>
            </a:pPr>
            <a:r>
              <a:rPr lang="ru-RU" altLang="ru-RU" dirty="0">
                <a:latin typeface="Times New Roman" pitchFamily="18" charset="0"/>
              </a:rPr>
              <a:t>                                                                                                                                                                                  </a:t>
            </a:r>
            <a:r>
              <a:rPr lang="en-US" altLang="ru-RU" dirty="0">
                <a:latin typeface="Times New Roman" pitchFamily="18" charset="0"/>
              </a:rPr>
              <a:t>e-mail:</a:t>
            </a:r>
            <a:r>
              <a:rPr lang="ru-RU" altLang="ru-RU" dirty="0">
                <a:latin typeface="Times New Roman" pitchFamily="18" charset="0"/>
              </a:rPr>
              <a:t> </a:t>
            </a:r>
            <a:r>
              <a:rPr lang="ru-RU" i="1" dirty="0" smtClean="0"/>
              <a:t> </a:t>
            </a:r>
            <a:r>
              <a:rPr lang="en-US" i="1" u="sng" dirty="0" err="1" smtClean="0">
                <a:hlinkClick r:id="rId2"/>
              </a:rPr>
              <a:t>tenistoe</a:t>
            </a:r>
            <a:r>
              <a:rPr lang="en-US" i="1" u="sng" dirty="0" smtClean="0">
                <a:hlinkClick r:id="rId2"/>
              </a:rPr>
              <a:t>-</a:t>
            </a:r>
            <a:r>
              <a:rPr lang="ru-RU" i="1" u="sng" dirty="0" smtClean="0">
                <a:hlinkClick r:id="rId2"/>
              </a:rPr>
              <a:t>sovet@bahch.rk.gov.ru</a:t>
            </a:r>
            <a:r>
              <a:rPr lang="ru-RU" i="1" dirty="0"/>
              <a:t> </a:t>
            </a:r>
            <a:br>
              <a:rPr lang="ru-RU" i="1" dirty="0"/>
            </a:br>
            <a:r>
              <a:rPr lang="ru-RU" i="1" dirty="0"/>
              <a:t>тел. +7(36554)77198, факс +</a:t>
            </a:r>
            <a:r>
              <a:rPr lang="ru-RU" i="1" dirty="0" smtClean="0"/>
              <a:t>7(36554)77198</a:t>
            </a:r>
            <a:r>
              <a:rPr lang="ru-RU" i="1" dirty="0"/>
              <a:t>.</a:t>
            </a:r>
            <a:endParaRPr lang="ru-RU" altLang="ru-RU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660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327</Words>
  <Application>Microsoft Office PowerPoint</Application>
  <PresentationFormat>Экран (4:3)</PresentationFormat>
  <Paragraphs>72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С годовым Отчетом об исполнении бюджета Тенистовского сельского поселения Бахчисарайского района Республики Крым  за 2024 год можно ознакомиться на сайте администрации Тенистовского сельского поселения Бахчисарайского района Республики Крым tenistov.ru.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185</cp:revision>
  <cp:lastPrinted>2019-07-16T13:35:21Z</cp:lastPrinted>
  <dcterms:created xsi:type="dcterms:W3CDTF">2017-11-25T17:16:26Z</dcterms:created>
  <dcterms:modified xsi:type="dcterms:W3CDTF">2025-01-05T08:51:13Z</dcterms:modified>
</cp:coreProperties>
</file>