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1" r:id="rId5"/>
    <p:sldId id="272" r:id="rId6"/>
    <p:sldId id="260" r:id="rId7"/>
    <p:sldId id="261" r:id="rId8"/>
    <p:sldId id="263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FBF12DA-4890-4593-922B-97FC6853234B}">
          <p14:sldIdLst>
            <p14:sldId id="256"/>
            <p14:sldId id="257"/>
            <p14:sldId id="258"/>
          </p14:sldIdLst>
        </p14:section>
        <p14:section name="Раздел без заголовка" id="{A7C5DC2F-534B-455C-B9F8-87415212F497}">
          <p14:sldIdLst>
            <p14:sldId id="271"/>
            <p14:sldId id="272"/>
          </p14:sldIdLst>
        </p14:section>
        <p14:section name="Раздел без заголовка" id="{046A993D-5084-45EA-9C80-101818329792}">
          <p14:sldIdLst>
            <p14:sldId id="260"/>
            <p14:sldId id="261"/>
            <p14:sldId id="26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CFDB5"/>
    <a:srgbClr val="00FF00"/>
    <a:srgbClr val="CC99FF"/>
    <a:srgbClr val="FFCCFF"/>
    <a:srgbClr val="FF9966"/>
    <a:srgbClr val="FF0066"/>
    <a:srgbClr val="CC66FF"/>
    <a:srgbClr val="66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94" d="100"/>
          <a:sy n="94" d="100"/>
        </p:scale>
        <p:origin x="-128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image" Target="../media/image7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292557771358739E-2"/>
          <c:y val="0.10017550257736035"/>
          <c:w val="0.56344991925500343"/>
          <c:h val="0.80467239518892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3"/>
          <c:dPt>
            <c:idx val="1"/>
            <c:bubble3D val="0"/>
            <c:explosion val="29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9"/>
            <c:bubble3D val="0"/>
            <c:spPr>
              <a:noFill/>
            </c:spPr>
          </c:dPt>
          <c:dPt>
            <c:idx val="12"/>
            <c:bubble3D val="0"/>
            <c:spPr>
              <a:noFill/>
            </c:spPr>
          </c:dPt>
          <c:dPt>
            <c:idx val="14"/>
            <c:bubble3D val="0"/>
            <c:spPr>
              <a:noFill/>
            </c:spPr>
          </c:dPt>
          <c:dLbls>
            <c:dLbl>
              <c:idx val="0"/>
              <c:layout>
                <c:manualLayout>
                  <c:x val="-0.24777455282746361"/>
                  <c:y val="0.2715183484641843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68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247936241211295"/>
                  <c:y val="-0.4471518506681517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172869681146568E-2"/>
                  <c:y val="7.25792352406960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1,13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Лист1!$A$2:$A$17</c:f>
              <c:strCache>
                <c:ptCount val="4"/>
                <c:pt idx="0">
                  <c:v>Налоговые и неналоговые доходы</c:v>
                </c:pt>
                <c:pt idx="1">
                  <c:v>Безвозменные поступления</c:v>
                </c:pt>
                <c:pt idx="2">
                  <c:v>Доходы от собственности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Лист1!$B$2:$B$17</c:f>
              <c:numCache>
                <c:formatCode>0.00%</c:formatCode>
                <c:ptCount val="16"/>
                <c:pt idx="0">
                  <c:v>0.1867</c:v>
                </c:pt>
                <c:pt idx="1">
                  <c:v>0.68010000000000004</c:v>
                </c:pt>
                <c:pt idx="2" formatCode="0%">
                  <c:v>0.1113</c:v>
                </c:pt>
                <c:pt idx="3">
                  <c:v>2.18E-2</c:v>
                </c:pt>
                <c:pt idx="6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Лист1!$A$2:$A$17</c:f>
              <c:strCache>
                <c:ptCount val="4"/>
                <c:pt idx="0">
                  <c:v>Налоговые и неналоговые доходы</c:v>
                </c:pt>
                <c:pt idx="1">
                  <c:v>Безвозменные поступления</c:v>
                </c:pt>
                <c:pt idx="2">
                  <c:v>Доходы от собственности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Лист1!$A$2:$A$17</c:f>
              <c:strCache>
                <c:ptCount val="4"/>
                <c:pt idx="0">
                  <c:v>Налоговые и неналоговые доходы</c:v>
                </c:pt>
                <c:pt idx="1">
                  <c:v>Безвозменные поступления</c:v>
                </c:pt>
                <c:pt idx="2">
                  <c:v>Доходы от собственности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Лист1!$D$2:$D$17</c:f>
              <c:numCache>
                <c:formatCode>General</c:formatCode>
                <c:ptCount val="16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Лист1!$A$2:$A$17</c:f>
              <c:strCache>
                <c:ptCount val="4"/>
                <c:pt idx="0">
                  <c:v>Налоговые и неналоговые доходы</c:v>
                </c:pt>
                <c:pt idx="1">
                  <c:v>Безвозменные поступления</c:v>
                </c:pt>
                <c:pt idx="2">
                  <c:v>Доходы от собственности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Лист1!$E$2:$E$17</c:f>
              <c:numCache>
                <c:formatCode>General</c:formatCode>
                <c:ptCount val="1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0.69590866391829476"/>
          <c:y val="5.9733174377652118E-2"/>
          <c:w val="0.29621770696113131"/>
          <c:h val="0.870486850557399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295643076695185E-2"/>
          <c:y val="0.14176574277349466"/>
          <c:w val="0.60748441601049874"/>
          <c:h val="0.820734251968503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Межбюджетные трансферты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и кинематография</c:v>
                </c:pt>
                <c:pt idx="6">
                  <c:v>Национальная безопасность и правоохранительная деятельность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0.44209999999999999</c:v>
                </c:pt>
                <c:pt idx="1">
                  <c:v>1.6E-2</c:v>
                </c:pt>
                <c:pt idx="2">
                  <c:v>1.24E-2</c:v>
                </c:pt>
                <c:pt idx="3">
                  <c:v>2.1700000000000001E-2</c:v>
                </c:pt>
                <c:pt idx="4">
                  <c:v>0.47149999999999997</c:v>
                </c:pt>
                <c:pt idx="5">
                  <c:v>2.7000000000000001E-3</c:v>
                </c:pt>
                <c:pt idx="6">
                  <c:v>3.8600000000000002E-2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743882624152871"/>
          <c:y val="0"/>
          <c:w val="0.35109142965596413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Земельный налог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0.441</c:v>
                </c:pt>
                <c:pt idx="1">
                  <c:v>8.5999999999999993E-2</c:v>
                </c:pt>
                <c:pt idx="2">
                  <c:v>0.47299999999999998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FA2AE-F67A-4C3F-AF91-1B3051D68AB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F7041-79FB-40F7-8680-65D6C8EB0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7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F7041-79FB-40F7-8680-65D6C8EB003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32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8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70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85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3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52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8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6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12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40026-CF6D-4076-9C2C-B5624213451E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8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tenistoe-sovet@bahch.rk.gov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8506" y="159584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бюджета Тенистовского сельского поселения</a:t>
            </a:r>
          </a:p>
          <a:p>
            <a:pPr algn="ctr"/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Бахчисарайского района</a:t>
            </a:r>
          </a:p>
          <a:p>
            <a:pPr algn="ctr"/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 </a:t>
            </a:r>
            <a:r>
              <a:rPr lang="ru-RU" sz="3600" b="1" i="1" dirty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67544" y="2550944"/>
            <a:ext cx="6089436" cy="4293096"/>
            <a:chOff x="1506900" y="2996952"/>
            <a:chExt cx="5644580" cy="3573524"/>
          </a:xfrm>
        </p:grpSpPr>
        <p:pic>
          <p:nvPicPr>
            <p:cNvPr id="1028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6" y="2996952"/>
              <a:ext cx="4477369" cy="3573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Стрелка вправо 2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Доходы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Расходы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Бюджет</a:t>
              </a:r>
              <a:endParaRPr lang="ru-RU" sz="20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851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636912"/>
            <a:ext cx="7560840" cy="923330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Обеспечение </a:t>
            </a:r>
            <a:r>
              <a:rPr lang="ru-RU" dirty="0"/>
              <a:t>устойчивости и сбалансированности бюджетной </a:t>
            </a:r>
            <a:r>
              <a:rPr lang="ru-RU" dirty="0" smtClean="0"/>
              <a:t>          системы </a:t>
            </a:r>
            <a:r>
              <a:rPr lang="ru-RU" dirty="0"/>
              <a:t>в целях гарантированного исполнения действующих и принимаемых расходных обязательств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7" y="1876762"/>
            <a:ext cx="7560840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Повышение эффективности бюджетной политики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4017258"/>
            <a:ext cx="7560840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Соответствие финансовых возможностей </a:t>
            </a:r>
            <a:r>
              <a:rPr lang="ru-RU" dirty="0" smtClean="0"/>
              <a:t>Тенистовского сельского </a:t>
            </a:r>
            <a:r>
              <a:rPr lang="ru-RU" dirty="0"/>
              <a:t>поселения ключевым направлениям развития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5086925"/>
            <a:ext cx="7560840" cy="646331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Повышение роли бюджетной политики для поддержки экономического роста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6093296"/>
            <a:ext cx="7560840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Повышение прозрачности и открытости бюджетного процесса</a:t>
            </a:r>
          </a:p>
        </p:txBody>
      </p:sp>
      <p:cxnSp>
        <p:nvCxnSpPr>
          <p:cNvPr id="18" name="Прямая соединительная линия 17"/>
          <p:cNvCxnSpPr>
            <a:stCxn id="5" idx="2"/>
            <a:endCxn id="6" idx="0"/>
          </p:cNvCxnSpPr>
          <p:nvPr/>
        </p:nvCxnSpPr>
        <p:spPr>
          <a:xfrm>
            <a:off x="4896036" y="4725144"/>
            <a:ext cx="0" cy="3617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2"/>
            <a:endCxn id="7" idx="0"/>
          </p:cNvCxnSpPr>
          <p:nvPr/>
        </p:nvCxnSpPr>
        <p:spPr>
          <a:xfrm>
            <a:off x="4896036" y="5733256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4" idx="2"/>
            <a:endCxn id="3" idx="0"/>
          </p:cNvCxnSpPr>
          <p:nvPr/>
        </p:nvCxnSpPr>
        <p:spPr>
          <a:xfrm flipH="1">
            <a:off x="4896036" y="2276872"/>
            <a:ext cx="1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3" idx="2"/>
            <a:endCxn id="5" idx="0"/>
          </p:cNvCxnSpPr>
          <p:nvPr/>
        </p:nvCxnSpPr>
        <p:spPr>
          <a:xfrm>
            <a:off x="4896036" y="3560242"/>
            <a:ext cx="0" cy="457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2" y="1837048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2" y="2943590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1" y="4131432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2" y="5170321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2" y="6053582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6492790" y="-135466"/>
            <a:ext cx="2843808" cy="3318825"/>
            <a:chOff x="6493780" y="761411"/>
            <a:chExt cx="3282404" cy="4295776"/>
          </a:xfrm>
        </p:grpSpPr>
        <p:sp>
          <p:nvSpPr>
            <p:cNvPr id="24" name="Овал 23"/>
            <p:cNvSpPr/>
            <p:nvPr/>
          </p:nvSpPr>
          <p:spPr>
            <a:xfrm>
              <a:off x="8100391" y="1261425"/>
              <a:ext cx="1224137" cy="112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" descr="http://aproekt.ucoz.net/12/shutterstock_12314217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650" b="89690" l="4800" r="64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323"/>
            <a:stretch/>
          </p:blipFill>
          <p:spPr bwMode="auto">
            <a:xfrm flipH="1">
              <a:off x="6493780" y="761411"/>
              <a:ext cx="3282404" cy="4295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Прямоугольник 45"/>
          <p:cNvSpPr/>
          <p:nvPr/>
        </p:nvSpPr>
        <p:spPr>
          <a:xfrm>
            <a:off x="2546899" y="260648"/>
            <a:ext cx="4698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Ключевые задачи:</a:t>
            </a:r>
          </a:p>
        </p:txBody>
      </p:sp>
    </p:spTree>
    <p:extLst>
      <p:ext uri="{BB962C8B-B14F-4D97-AF65-F5344CB8AC3E}">
        <p14:creationId xmlns:p14="http://schemas.microsoft.com/office/powerpoint/2010/main" val="15471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938" y="148570"/>
            <a:ext cx="8755566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Основные параметры </a:t>
            </a:r>
            <a:r>
              <a:rPr lang="ru-RU" sz="20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Тенистовского</a:t>
            </a:r>
            <a:r>
              <a:rPr lang="ru-RU" sz="20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20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0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99051" y="211331"/>
            <a:ext cx="6659082" cy="4077072"/>
            <a:chOff x="1068775" y="225673"/>
            <a:chExt cx="6659082" cy="407707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068775" y="225673"/>
              <a:ext cx="6659082" cy="4077072"/>
              <a:chOff x="1068775" y="225673"/>
              <a:chExt cx="6659082" cy="4077072"/>
            </a:xfrm>
          </p:grpSpPr>
          <p:pic>
            <p:nvPicPr>
              <p:cNvPr id="3074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8775" y="225673"/>
                <a:ext cx="6659082" cy="4077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355976" y="1062152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79066" y="2492896"/>
              <a:ext cx="13324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9486</a:t>
              </a:r>
              <a:r>
                <a:rPr lang="ru-RU" sz="3200" b="1" dirty="0" smtClean="0"/>
                <a:t>,2</a:t>
              </a:r>
              <a:endParaRPr lang="ru-RU" sz="32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300192" y="2492895"/>
              <a:ext cx="1332416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9047</a:t>
              </a:r>
              <a:r>
                <a:rPr lang="ru-RU" sz="3200" b="1" dirty="0" smtClean="0"/>
                <a:t>,0</a:t>
              </a:r>
              <a:endParaRPr lang="ru-RU" sz="3200" b="1" dirty="0" smtClean="0"/>
            </a:p>
            <a:p>
              <a:endParaRPr lang="ru-RU" sz="3200" dirty="0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36914" y="3210356"/>
            <a:ext cx="3498982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 доходы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180" y="5423738"/>
            <a:ext cx="3531716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6914" y="4703658"/>
            <a:ext cx="3498982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Прочие неналоговые доходы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6914" y="3738518"/>
            <a:ext cx="3498982" cy="584775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от использовании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собственности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3692351"/>
            <a:ext cx="3209424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19392" y="4552424"/>
            <a:ext cx="3196990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60032" y="4890978"/>
            <a:ext cx="3096398" cy="830997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Жилищно-коммунальное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хозяйство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81036" y="3250001"/>
            <a:ext cx="3188420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50348" y="4119126"/>
            <a:ext cx="3172119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07792" y="5423738"/>
            <a:ext cx="3141878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Культура и кинематография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81188" y="3247638"/>
            <a:ext cx="808294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1771,2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72389" y="5685347"/>
            <a:ext cx="722815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6451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33475" y="4842157"/>
            <a:ext cx="713268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206,9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35472" y="4067199"/>
            <a:ext cx="72008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1056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75" name="Прямая со стрелкой 3074"/>
          <p:cNvCxnSpPr>
            <a:stCxn id="11" idx="3"/>
            <a:endCxn id="24" idx="1"/>
          </p:cNvCxnSpPr>
          <p:nvPr/>
        </p:nvCxnSpPr>
        <p:spPr>
          <a:xfrm>
            <a:off x="3635896" y="3379633"/>
            <a:ext cx="245292" cy="218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Прямая со стрелкой 3076"/>
          <p:cNvCxnSpPr>
            <a:stCxn id="15" idx="3"/>
            <a:endCxn id="28" idx="1"/>
          </p:cNvCxnSpPr>
          <p:nvPr/>
        </p:nvCxnSpPr>
        <p:spPr>
          <a:xfrm>
            <a:off x="3635896" y="4030906"/>
            <a:ext cx="399576" cy="1901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9" name="Прямая со стрелкой 3078"/>
          <p:cNvCxnSpPr>
            <a:stCxn id="14" idx="3"/>
            <a:endCxn id="27" idx="1"/>
          </p:cNvCxnSpPr>
          <p:nvPr/>
        </p:nvCxnSpPr>
        <p:spPr>
          <a:xfrm>
            <a:off x="3635896" y="4872935"/>
            <a:ext cx="297579" cy="1231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Прямая со стрелкой 3080"/>
          <p:cNvCxnSpPr>
            <a:stCxn id="13" idx="3"/>
            <a:endCxn id="26" idx="1"/>
          </p:cNvCxnSpPr>
          <p:nvPr/>
        </p:nvCxnSpPr>
        <p:spPr>
          <a:xfrm>
            <a:off x="3635896" y="5593015"/>
            <a:ext cx="336493" cy="2462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2" name="Прямоугольник 3091"/>
          <p:cNvSpPr/>
          <p:nvPr/>
        </p:nvSpPr>
        <p:spPr>
          <a:xfrm>
            <a:off x="8358105" y="3754057"/>
            <a:ext cx="67839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96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3" name="Прямоугольник 3092"/>
          <p:cNvSpPr/>
          <p:nvPr/>
        </p:nvSpPr>
        <p:spPr>
          <a:xfrm>
            <a:off x="8388424" y="4732723"/>
            <a:ext cx="6484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4" name="Прямоугольник 3093"/>
          <p:cNvSpPr/>
          <p:nvPr/>
        </p:nvSpPr>
        <p:spPr>
          <a:xfrm>
            <a:off x="8347015" y="5395856"/>
            <a:ext cx="722438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4266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5" name="Прямоугольник 3094"/>
          <p:cNvSpPr/>
          <p:nvPr/>
        </p:nvSpPr>
        <p:spPr>
          <a:xfrm>
            <a:off x="8347014" y="3265389"/>
            <a:ext cx="68948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4000,0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6" name="Прямоугольник 3095"/>
          <p:cNvSpPr/>
          <p:nvPr/>
        </p:nvSpPr>
        <p:spPr>
          <a:xfrm>
            <a:off x="8318299" y="4251865"/>
            <a:ext cx="6484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112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7" name="Прямоугольник 3096"/>
          <p:cNvSpPr/>
          <p:nvPr/>
        </p:nvSpPr>
        <p:spPr>
          <a:xfrm>
            <a:off x="8369038" y="5886224"/>
            <a:ext cx="67839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25,0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12" name="Прямая со стрелкой 3111"/>
          <p:cNvCxnSpPr>
            <a:stCxn id="16" idx="3"/>
            <a:endCxn id="3092" idx="1"/>
          </p:cNvCxnSpPr>
          <p:nvPr/>
        </p:nvCxnSpPr>
        <p:spPr>
          <a:xfrm>
            <a:off x="8069456" y="3861628"/>
            <a:ext cx="288649" cy="463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4" name="Прямая со стрелкой 3113"/>
          <p:cNvCxnSpPr>
            <a:stCxn id="17" idx="3"/>
            <a:endCxn id="3093" idx="1"/>
          </p:cNvCxnSpPr>
          <p:nvPr/>
        </p:nvCxnSpPr>
        <p:spPr>
          <a:xfrm>
            <a:off x="8016382" y="4721701"/>
            <a:ext cx="372042" cy="1649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7" name="Прямая со стрелкой 3116"/>
          <p:cNvCxnSpPr>
            <a:stCxn id="18" idx="3"/>
            <a:endCxn id="3094" idx="1"/>
          </p:cNvCxnSpPr>
          <p:nvPr/>
        </p:nvCxnSpPr>
        <p:spPr>
          <a:xfrm>
            <a:off x="7956430" y="5306477"/>
            <a:ext cx="390585" cy="2432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0" name="Прямая со стрелкой 3119"/>
          <p:cNvCxnSpPr>
            <a:stCxn id="19" idx="3"/>
            <a:endCxn id="3095" idx="1"/>
          </p:cNvCxnSpPr>
          <p:nvPr/>
        </p:nvCxnSpPr>
        <p:spPr>
          <a:xfrm>
            <a:off x="8069456" y="3419278"/>
            <a:ext cx="27755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3" name="Прямая со стрелкой 3122"/>
          <p:cNvCxnSpPr>
            <a:stCxn id="20" idx="3"/>
            <a:endCxn id="3096" idx="1"/>
          </p:cNvCxnSpPr>
          <p:nvPr/>
        </p:nvCxnSpPr>
        <p:spPr>
          <a:xfrm>
            <a:off x="8022467" y="4288403"/>
            <a:ext cx="295832" cy="1173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5" name="Прямая со стрелкой 3124"/>
          <p:cNvCxnSpPr>
            <a:stCxn id="21" idx="3"/>
            <a:endCxn id="3097" idx="1"/>
          </p:cNvCxnSpPr>
          <p:nvPr/>
        </p:nvCxnSpPr>
        <p:spPr>
          <a:xfrm>
            <a:off x="7949670" y="5593015"/>
            <a:ext cx="419368" cy="4470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646" y="6159497"/>
            <a:ext cx="454141" cy="47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0" name="Прямоугольник 1029"/>
          <p:cNvSpPr/>
          <p:nvPr/>
        </p:nvSpPr>
        <p:spPr>
          <a:xfrm>
            <a:off x="8407309" y="6397920"/>
            <a:ext cx="629516" cy="290898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350,0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807792" y="5800052"/>
            <a:ext cx="3313904" cy="1077218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1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500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6" grpId="0" animBg="1"/>
      <p:bldP spid="27" grpId="0" animBg="1"/>
      <p:bldP spid="28" grpId="0" animBg="1"/>
      <p:bldP spid="3092" grpId="0" animBg="1"/>
      <p:bldP spid="3093" grpId="0" animBg="1"/>
      <p:bldP spid="3094" grpId="0" animBg="1"/>
      <p:bldP spid="3095" grpId="0" animBg="1"/>
      <p:bldP spid="3096" grpId="0" animBg="1"/>
      <p:bldP spid="3097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47526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доходной части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Тенистовского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</a:t>
            </a:r>
          </a:p>
          <a:p>
            <a:pPr algn="ctr"/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14770031"/>
              </p:ext>
            </p:extLst>
          </p:nvPr>
        </p:nvGraphicFramePr>
        <p:xfrm>
          <a:off x="683568" y="1617186"/>
          <a:ext cx="8064896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881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11152" y="115133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расходной части  </a:t>
            </a:r>
            <a:r>
              <a:rPr lang="ru-RU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Тенистовского </a:t>
            </a:r>
            <a:r>
              <a:rPr lang="ru-RU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в </a:t>
            </a:r>
            <a:r>
              <a:rPr lang="ru-RU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39326900"/>
              </p:ext>
            </p:extLst>
          </p:nvPr>
        </p:nvGraphicFramePr>
        <p:xfrm>
          <a:off x="251520" y="761464"/>
          <a:ext cx="8748464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852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79694" y="1556792"/>
            <a:ext cx="2016224" cy="4536504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эффективной деятельности администрации Тенистовского сельского поселения Бахчисарайского района Республики Крым на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годы»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76256" y="1700808"/>
            <a:ext cx="2016224" cy="4276672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 в 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Тенистовском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сельском поселении  на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годы»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203848" y="2342026"/>
            <a:ext cx="2880320" cy="3635454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solidFill>
              <a:srgbClr val="CC0099"/>
            </a:solidFill>
          </a:ln>
          <a:effectLst>
            <a:glow rad="50800">
              <a:srgbClr val="CC0099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Тенистовского сельского поселения Бахчисарайского района Республики Крым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2020год</a:t>
            </a:r>
            <a:endParaRPr lang="ru-RU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6084168" y="3693414"/>
            <a:ext cx="792088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2295918" y="3693414"/>
            <a:ext cx="90693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358008" y="212447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Реализованные  муниципальные программы  </a:t>
            </a:r>
          </a:p>
          <a:p>
            <a:pPr algn="ctr"/>
            <a:endParaRPr lang="ru-RU" b="1" i="1" dirty="0">
              <a:ln w="11430">
                <a:noFill/>
              </a:ln>
              <a:solidFill>
                <a:srgbClr val="FFFF99"/>
              </a:solidFill>
              <a:effectLst>
                <a:glow rad="1270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ln w="11430">
                <a:noFill/>
              </a:ln>
              <a:solidFill>
                <a:srgbClr val="FFFF99"/>
              </a:solidFill>
              <a:effectLst>
                <a:glow rad="1270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1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827584" y="2057100"/>
            <a:ext cx="4333996" cy="29523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Общий объем расходов бюджета                          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9047,0 тыс.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88640"/>
            <a:ext cx="8640960" cy="792088"/>
          </a:xfrm>
          <a:prstGeom prst="rect">
            <a:avLst/>
          </a:prstGeom>
          <a:gradFill>
            <a:gsLst>
              <a:gs pos="20000">
                <a:srgbClr val="FFFF99"/>
              </a:gs>
              <a:gs pos="0">
                <a:srgbClr val="FFFF66"/>
              </a:gs>
              <a:gs pos="100000">
                <a:srgbClr val="FFFFCC"/>
              </a:gs>
            </a:gsLst>
            <a:lin ang="16200000" scaled="1"/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объеме расходов,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реализацию муниципальных программ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Тенистовского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2020г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1625300"/>
            <a:ext cx="3240360" cy="9144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Программные расходы          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7792,8 тыс. руб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61580" y="4221088"/>
            <a:ext cx="3082828" cy="9144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Непрограммные расходы            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1254,2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тыс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 руб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Тройная стрелка влево/вправо/вверх 12"/>
          <p:cNvSpPr>
            <a:spLocks noChangeAspect="1"/>
          </p:cNvSpPr>
          <p:nvPr/>
        </p:nvSpPr>
        <p:spPr>
          <a:xfrm>
            <a:off x="5122024" y="2896880"/>
            <a:ext cx="1368152" cy="864096"/>
          </a:xfrm>
          <a:prstGeom prst="leftRightUpArrow">
            <a:avLst/>
          </a:prstGeom>
          <a:scene3d>
            <a:camera prst="orthographicFront">
              <a:rot lat="0" lon="30000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36004" y="401836"/>
            <a:ext cx="9144000" cy="5603888"/>
            <a:chOff x="0" y="0"/>
            <a:chExt cx="9144000" cy="5603888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37719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39952" y="2708920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43908" y="4014936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0567822">
              <a:off x="3440398" y="5296111"/>
              <a:ext cx="679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9592" y="3356992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93233" y="1479086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95736" y="1789467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228035" y="183316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доходов бюджета </a:t>
            </a:r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Тенистовского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в </a:t>
            </a:r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90356727"/>
              </p:ext>
            </p:extLst>
          </p:nvPr>
        </p:nvGraphicFramePr>
        <p:xfrm>
          <a:off x="683568" y="1793244"/>
          <a:ext cx="8136904" cy="4804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71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altLang="ru-RU" sz="2200" dirty="0" smtClean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2200" dirty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2700" dirty="0" smtClean="0">
                <a:latin typeface="Times New Roman" pitchFamily="18" charset="0"/>
                <a:cs typeface="Times New Roman" panose="02020603050405020304" pitchFamily="18" charset="0"/>
              </a:rPr>
              <a:t>С годовым Отчетом об исполнении бюджета </a:t>
            </a:r>
            <a:r>
              <a:rPr lang="ru-RU" altLang="ru-RU" sz="2700" dirty="0">
                <a:latin typeface="Times New Roman" pitchFamily="18" charset="0"/>
                <a:cs typeface="Times New Roman" panose="02020603050405020304" pitchFamily="18" charset="0"/>
              </a:rPr>
              <a:t>Тенистовского сельского </a:t>
            </a:r>
            <a:r>
              <a:rPr lang="ru-RU" altLang="ru-RU" sz="2700" dirty="0" smtClean="0">
                <a:latin typeface="Times New Roman" pitchFamily="18" charset="0"/>
                <a:cs typeface="Times New Roman" panose="02020603050405020304" pitchFamily="18" charset="0"/>
              </a:rPr>
              <a:t>поселения Бахчисарайского </a:t>
            </a:r>
            <a:r>
              <a:rPr lang="ru-RU" altLang="ru-RU" sz="2700" dirty="0">
                <a:latin typeface="Times New Roman" pitchFamily="18" charset="0"/>
                <a:cs typeface="Times New Roman" panose="02020603050405020304" pitchFamily="18" charset="0"/>
              </a:rPr>
              <a:t>района Республики Крым  </a:t>
            </a:r>
            <a:r>
              <a:rPr lang="ru-RU" altLang="ru-RU" sz="2700" dirty="0" smtClean="0">
                <a:latin typeface="Times New Roman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700" dirty="0" smtClean="0">
                <a:latin typeface="Times New Roman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2700" dirty="0" smtClean="0">
                <a:latin typeface="Times New Roman" pitchFamily="18" charset="0"/>
                <a:cs typeface="Times New Roman" panose="02020603050405020304" pitchFamily="18" charset="0"/>
              </a:rPr>
              <a:t>год можно </a:t>
            </a:r>
            <a:r>
              <a:rPr lang="ru-RU" altLang="ru-RU" sz="2700" dirty="0">
                <a:latin typeface="Times New Roman" pitchFamily="18" charset="0"/>
                <a:cs typeface="Times New Roman" panose="02020603050405020304" pitchFamily="18" charset="0"/>
              </a:rPr>
              <a:t>ознакомиться на сайте администрации Тенистовского сельского поселения Бахчисарайского района Республики Крым </a:t>
            </a:r>
            <a:r>
              <a:rPr lang="en-US" altLang="ru-RU" sz="2700" dirty="0">
                <a:latin typeface="Times New Roman" pitchFamily="18" charset="0"/>
                <a:cs typeface="Times New Roman" panose="02020603050405020304" pitchFamily="18" charset="0"/>
              </a:rPr>
              <a:t>tenistov.ru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ru-RU" altLang="ru-RU" b="1" u="sng" dirty="0">
                <a:latin typeface="Times New Roman" pitchFamily="18" charset="0"/>
              </a:rPr>
              <a:t>Информация для контактов</a:t>
            </a:r>
          </a:p>
          <a:p>
            <a:pPr algn="ctr"/>
            <a:endParaRPr lang="ru-RU" altLang="ru-RU" dirty="0">
              <a:latin typeface="Times New Roman" pitchFamily="18" charset="0"/>
            </a:endParaRPr>
          </a:p>
          <a:p>
            <a:pPr marL="0" indent="0" algn="ctr">
              <a:buNone/>
            </a:pPr>
            <a:r>
              <a:rPr lang="ru-RU" altLang="ru-RU" dirty="0">
                <a:latin typeface="Times New Roman" pitchFamily="18" charset="0"/>
              </a:rPr>
              <a:t>Администрация Тенистовского сельского  </a:t>
            </a:r>
            <a:r>
              <a:rPr lang="ru-RU" altLang="ru-RU" dirty="0" smtClean="0">
                <a:latin typeface="Times New Roman" pitchFamily="18" charset="0"/>
              </a:rPr>
              <a:t>поселения Бахчисарайского района Республики Крым</a:t>
            </a:r>
            <a:endParaRPr lang="ru-RU" altLang="ru-RU" dirty="0">
              <a:latin typeface="Times New Roman" pitchFamily="18" charset="0"/>
            </a:endParaRPr>
          </a:p>
          <a:p>
            <a:pPr marL="0" indent="0" algn="ctr">
              <a:buNone/>
            </a:pPr>
            <a:r>
              <a:rPr lang="ru-RU" altLang="ru-RU" dirty="0">
                <a:latin typeface="Times New Roman" pitchFamily="18" charset="0"/>
              </a:rPr>
              <a:t>Адрес: </a:t>
            </a:r>
            <a:r>
              <a:rPr lang="ru-RU" altLang="ru-RU" dirty="0" smtClean="0">
                <a:latin typeface="Times New Roman" pitchFamily="18" charset="0"/>
              </a:rPr>
              <a:t>ул</a:t>
            </a:r>
            <a:r>
              <a:rPr lang="ru-RU" altLang="ru-RU" dirty="0">
                <a:latin typeface="Times New Roman" pitchFamily="18" charset="0"/>
              </a:rPr>
              <a:t>. </a:t>
            </a:r>
            <a:r>
              <a:rPr lang="ru-RU" altLang="ru-RU" dirty="0" smtClean="0">
                <a:latin typeface="Times New Roman" pitchFamily="18" charset="0"/>
              </a:rPr>
              <a:t>Заречная,15, </a:t>
            </a:r>
            <a:r>
              <a:rPr lang="ru-RU" altLang="ru-RU" dirty="0" err="1" smtClean="0">
                <a:latin typeface="Times New Roman" pitchFamily="18" charset="0"/>
              </a:rPr>
              <a:t>с.Тенистое</a:t>
            </a:r>
            <a:r>
              <a:rPr lang="ru-RU" altLang="ru-RU" dirty="0" smtClean="0">
                <a:latin typeface="Times New Roman" pitchFamily="18" charset="0"/>
              </a:rPr>
              <a:t>,</a:t>
            </a:r>
            <a:endParaRPr lang="ru-RU" altLang="ru-RU" dirty="0">
              <a:latin typeface="Times New Roman" pitchFamily="18" charset="0"/>
            </a:endParaRPr>
          </a:p>
          <a:p>
            <a:pPr marL="0" indent="0" algn="ctr">
              <a:buNone/>
            </a:pPr>
            <a:r>
              <a:rPr lang="ru-RU" altLang="ru-RU" dirty="0">
                <a:latin typeface="Times New Roman" pitchFamily="18" charset="0"/>
              </a:rPr>
              <a:t>Бахчисарайский  район, Республика Крым, 298452</a:t>
            </a:r>
          </a:p>
          <a:p>
            <a:pPr marL="0" indent="0" algn="ctr">
              <a:buNone/>
            </a:pPr>
            <a:r>
              <a:rPr lang="ru-RU" altLang="ru-RU" dirty="0">
                <a:latin typeface="Times New Roman" pitchFamily="18" charset="0"/>
              </a:rPr>
              <a:t>                                                                                                                                                                                  </a:t>
            </a:r>
            <a:r>
              <a:rPr lang="en-US" altLang="ru-RU" dirty="0">
                <a:latin typeface="Times New Roman" pitchFamily="18" charset="0"/>
              </a:rPr>
              <a:t>e-mail:</a:t>
            </a:r>
            <a:r>
              <a:rPr lang="ru-RU" altLang="ru-RU" dirty="0">
                <a:latin typeface="Times New Roman" pitchFamily="18" charset="0"/>
              </a:rPr>
              <a:t> </a:t>
            </a:r>
            <a:r>
              <a:rPr lang="ru-RU" i="1" dirty="0" smtClean="0"/>
              <a:t> </a:t>
            </a:r>
            <a:r>
              <a:rPr lang="en-US" i="1" u="sng" dirty="0" err="1" smtClean="0">
                <a:hlinkClick r:id="rId2"/>
              </a:rPr>
              <a:t>tenistoe</a:t>
            </a:r>
            <a:r>
              <a:rPr lang="en-US" i="1" u="sng" dirty="0" smtClean="0">
                <a:hlinkClick r:id="rId2"/>
              </a:rPr>
              <a:t>-</a:t>
            </a:r>
            <a:r>
              <a:rPr lang="ru-RU" i="1" u="sng" dirty="0" smtClean="0">
                <a:hlinkClick r:id="rId2"/>
              </a:rPr>
              <a:t>sovet@bahch.rk.gov.ru</a:t>
            </a:r>
            <a:r>
              <a:rPr lang="ru-RU" i="1" dirty="0"/>
              <a:t> </a:t>
            </a:r>
            <a:br>
              <a:rPr lang="ru-RU" i="1" dirty="0"/>
            </a:br>
            <a:r>
              <a:rPr lang="ru-RU" i="1" dirty="0"/>
              <a:t>тел. +7(36554)77198, факс +</a:t>
            </a:r>
            <a:r>
              <a:rPr lang="ru-RU" i="1" dirty="0" smtClean="0"/>
              <a:t>7(36554)77198</a:t>
            </a:r>
            <a:r>
              <a:rPr lang="ru-RU" i="1" dirty="0"/>
              <a:t>.</a:t>
            </a:r>
            <a:endParaRPr lang="ru-RU" altLang="ru-RU" dirty="0">
              <a:latin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60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290</Words>
  <Application>Microsoft Office PowerPoint</Application>
  <PresentationFormat>Экран (4:3)</PresentationFormat>
  <Paragraphs>64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 годовым Отчетом об исполнении бюджета Тенистовского сельского поселения Бахчисарайского района Республики Крым  за 2020 год можно ознакомиться на сайте администрации Тенистовского сельского поселения Бахчисарайского района Республики Крым tenistov.ru.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145</cp:revision>
  <cp:lastPrinted>2019-07-16T13:35:21Z</cp:lastPrinted>
  <dcterms:created xsi:type="dcterms:W3CDTF">2017-11-25T17:16:26Z</dcterms:created>
  <dcterms:modified xsi:type="dcterms:W3CDTF">2021-05-19T10:54:38Z</dcterms:modified>
</cp:coreProperties>
</file>